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6"/>
  </p:notesMasterIdLst>
  <p:sldIdLst>
    <p:sldId id="258" r:id="rId3"/>
    <p:sldId id="316" r:id="rId4"/>
    <p:sldId id="315" r:id="rId5"/>
    <p:sldId id="314" r:id="rId6"/>
    <p:sldId id="313" r:id="rId7"/>
    <p:sldId id="312" r:id="rId8"/>
    <p:sldId id="311" r:id="rId9"/>
    <p:sldId id="310" r:id="rId10"/>
    <p:sldId id="309" r:id="rId11"/>
    <p:sldId id="308" r:id="rId12"/>
    <p:sldId id="307" r:id="rId13"/>
    <p:sldId id="306" r:id="rId14"/>
    <p:sldId id="305" r:id="rId15"/>
    <p:sldId id="304" r:id="rId16"/>
    <p:sldId id="303" r:id="rId17"/>
    <p:sldId id="302" r:id="rId18"/>
    <p:sldId id="301" r:id="rId19"/>
    <p:sldId id="300" r:id="rId20"/>
    <p:sldId id="299" r:id="rId21"/>
    <p:sldId id="298" r:id="rId22"/>
    <p:sldId id="297" r:id="rId23"/>
    <p:sldId id="296" r:id="rId24"/>
    <p:sldId id="295" r:id="rId25"/>
    <p:sldId id="294" r:id="rId26"/>
    <p:sldId id="293" r:id="rId27"/>
    <p:sldId id="292" r:id="rId28"/>
    <p:sldId id="288" r:id="rId29"/>
    <p:sldId id="290" r:id="rId30"/>
    <p:sldId id="318" r:id="rId31"/>
    <p:sldId id="320" r:id="rId32"/>
    <p:sldId id="322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/>
    <p:restoredTop sz="96250"/>
  </p:normalViewPr>
  <p:slideViewPr>
    <p:cSldViewPr snapToGrid="0" snapToObjects="1">
      <p:cViewPr varScale="1">
        <p:scale>
          <a:sx n="107" d="100"/>
          <a:sy n="107" d="100"/>
        </p:scale>
        <p:origin x="73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31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Sputum Culture</a:t>
            </a:r>
            <a:r>
              <a:rPr lang="en-US" baseline="0" dirty="0"/>
              <a:t> Conversion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M. avium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Streptomycin</c:v>
                </c:pt>
                <c:pt idx="1">
                  <c:v>Placebo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71.099999999999994</c:v>
                </c:pt>
                <c:pt idx="1">
                  <c:v>47.2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CA-3541-B7D4-FC02C8657E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M. intracellulare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Streptomycin</c:v>
                </c:pt>
                <c:pt idx="1">
                  <c:v>Placebo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71.400000000000006</c:v>
                </c:pt>
                <c:pt idx="1">
                  <c:v>51.4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CA-3541-B7D4-FC02C8657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4055368"/>
        <c:axId val="254055760"/>
      </c:barChart>
      <c:catAx>
        <c:axId val="254055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055760"/>
        <c:crosses val="autoZero"/>
        <c:auto val="1"/>
        <c:lblAlgn val="ctr"/>
        <c:lblOffset val="100"/>
        <c:noMultiLvlLbl val="0"/>
      </c:catAx>
      <c:valAx>
        <c:axId val="254055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055368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57E1E3-F562-E743-8D67-E3A3999E4165}" type="doc">
      <dgm:prSet loTypeId="urn:microsoft.com/office/officeart/2005/8/layout/radial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E4F222-BD5D-424D-A4EE-42AC56AA784D}">
      <dgm:prSet phldrT="[Text]"/>
      <dgm:spPr/>
      <dgm:t>
        <a:bodyPr/>
        <a:lstStyle/>
        <a:p>
          <a:r>
            <a:rPr lang="en-US" dirty="0"/>
            <a:t>Culture conversion</a:t>
          </a:r>
        </a:p>
      </dgm:t>
    </dgm:pt>
    <dgm:pt modelId="{70AE3E5D-81FB-6F40-94C7-73603D30B9C3}" type="parTrans" cxnId="{A11FB11E-12BF-BA44-8D7E-16BF8C752BBB}">
      <dgm:prSet/>
      <dgm:spPr/>
      <dgm:t>
        <a:bodyPr/>
        <a:lstStyle/>
        <a:p>
          <a:endParaRPr lang="en-US"/>
        </a:p>
      </dgm:t>
    </dgm:pt>
    <dgm:pt modelId="{1DE9C701-8A03-E846-9C28-986D9647CBF0}" type="sibTrans" cxnId="{A11FB11E-12BF-BA44-8D7E-16BF8C752BBB}">
      <dgm:prSet/>
      <dgm:spPr/>
      <dgm:t>
        <a:bodyPr/>
        <a:lstStyle/>
        <a:p>
          <a:endParaRPr lang="en-US"/>
        </a:p>
      </dgm:t>
    </dgm:pt>
    <dgm:pt modelId="{3D83D34B-FED3-E340-86AD-B23E48D12363}">
      <dgm:prSet phldrT="[Text]"/>
      <dgm:spPr/>
      <dgm:t>
        <a:bodyPr/>
        <a:lstStyle/>
        <a:p>
          <a:r>
            <a:rPr lang="en-US" dirty="0"/>
            <a:t>BMI &gt;18.5</a:t>
          </a:r>
        </a:p>
      </dgm:t>
    </dgm:pt>
    <dgm:pt modelId="{618FA020-F14B-374D-AD04-3B4184BA6B11}" type="parTrans" cxnId="{FEC19D3A-EA3A-AB42-AD25-F3C51A79F196}">
      <dgm:prSet/>
      <dgm:spPr/>
      <dgm:t>
        <a:bodyPr/>
        <a:lstStyle/>
        <a:p>
          <a:endParaRPr lang="en-US"/>
        </a:p>
      </dgm:t>
    </dgm:pt>
    <dgm:pt modelId="{D4889C5A-980A-B344-96B6-597C426C959F}" type="sibTrans" cxnId="{FEC19D3A-EA3A-AB42-AD25-F3C51A79F196}">
      <dgm:prSet/>
      <dgm:spPr/>
      <dgm:t>
        <a:bodyPr/>
        <a:lstStyle/>
        <a:p>
          <a:endParaRPr lang="en-US"/>
        </a:p>
      </dgm:t>
    </dgm:pt>
    <dgm:pt modelId="{5ED47591-3D4B-D94C-B73D-35A87E961E39}">
      <dgm:prSet phldrT="[Text]"/>
      <dgm:spPr/>
      <dgm:t>
        <a:bodyPr/>
        <a:lstStyle/>
        <a:p>
          <a:r>
            <a:rPr lang="en-US" b="1" dirty="0"/>
            <a:t>Macrolide susceptible</a:t>
          </a:r>
        </a:p>
      </dgm:t>
    </dgm:pt>
    <dgm:pt modelId="{848809FE-BF3B-0240-B633-D4EF77C89304}" type="parTrans" cxnId="{FA1E0D6E-96C4-304B-A959-AC4CD2F8CC32}">
      <dgm:prSet/>
      <dgm:spPr/>
      <dgm:t>
        <a:bodyPr/>
        <a:lstStyle/>
        <a:p>
          <a:endParaRPr lang="en-US"/>
        </a:p>
      </dgm:t>
    </dgm:pt>
    <dgm:pt modelId="{D6BD95F5-1098-2245-A21B-0297E76847D7}" type="sibTrans" cxnId="{FA1E0D6E-96C4-304B-A959-AC4CD2F8CC32}">
      <dgm:prSet/>
      <dgm:spPr/>
      <dgm:t>
        <a:bodyPr/>
        <a:lstStyle/>
        <a:p>
          <a:endParaRPr lang="en-US"/>
        </a:p>
      </dgm:t>
    </dgm:pt>
    <dgm:pt modelId="{61672D4F-2325-FD4B-8D52-1EB3104ED575}">
      <dgm:prSet phldrT="[Text]"/>
      <dgm:spPr/>
      <dgm:t>
        <a:bodyPr/>
        <a:lstStyle/>
        <a:p>
          <a:r>
            <a:rPr lang="en-US" dirty="0"/>
            <a:t>Smooth morphotype</a:t>
          </a:r>
        </a:p>
      </dgm:t>
    </dgm:pt>
    <dgm:pt modelId="{79A98EAC-F936-7348-8CA1-54BDB661838F}" type="parTrans" cxnId="{0AAC1769-E742-0048-8AF5-E59BFBDA783F}">
      <dgm:prSet/>
      <dgm:spPr/>
      <dgm:t>
        <a:bodyPr/>
        <a:lstStyle/>
        <a:p>
          <a:endParaRPr lang="en-US"/>
        </a:p>
      </dgm:t>
    </dgm:pt>
    <dgm:pt modelId="{7E88968E-C615-7C4A-9DBA-7925568CF19D}" type="sibTrans" cxnId="{0AAC1769-E742-0048-8AF5-E59BFBDA783F}">
      <dgm:prSet/>
      <dgm:spPr/>
      <dgm:t>
        <a:bodyPr/>
        <a:lstStyle/>
        <a:p>
          <a:endParaRPr lang="en-US"/>
        </a:p>
      </dgm:t>
    </dgm:pt>
    <dgm:pt modelId="{3C4B84F7-B950-0C46-8ABD-D4D30FCB6FBC}">
      <dgm:prSet/>
      <dgm:spPr/>
      <dgm:t>
        <a:bodyPr/>
        <a:lstStyle/>
        <a:p>
          <a:r>
            <a:rPr lang="en-US" dirty="0"/>
            <a:t>Specific drugs used</a:t>
          </a:r>
        </a:p>
      </dgm:t>
    </dgm:pt>
    <dgm:pt modelId="{D498E5C2-A31C-D641-B3B7-45E9173DAFDB}" type="parTrans" cxnId="{56C4194A-9A30-CA49-935F-B45741B59465}">
      <dgm:prSet/>
      <dgm:spPr/>
      <dgm:t>
        <a:bodyPr/>
        <a:lstStyle/>
        <a:p>
          <a:endParaRPr lang="en-US"/>
        </a:p>
      </dgm:t>
    </dgm:pt>
    <dgm:pt modelId="{6F049B5A-4182-8F46-BF5E-22AD783597EC}" type="sibTrans" cxnId="{56C4194A-9A30-CA49-935F-B45741B59465}">
      <dgm:prSet/>
      <dgm:spPr/>
      <dgm:t>
        <a:bodyPr/>
        <a:lstStyle/>
        <a:p>
          <a:endParaRPr lang="en-US"/>
        </a:p>
      </dgm:t>
    </dgm:pt>
    <dgm:pt modelId="{9B631D4A-3AEE-3848-82FC-18ECF736C86A}">
      <dgm:prSet/>
      <dgm:spPr/>
      <dgm:t>
        <a:bodyPr/>
        <a:lstStyle/>
        <a:p>
          <a:r>
            <a:rPr lang="en-US" dirty="0"/>
            <a:t>Surgical</a:t>
          </a:r>
        </a:p>
        <a:p>
          <a:r>
            <a:rPr lang="en-US" dirty="0"/>
            <a:t>resection</a:t>
          </a:r>
        </a:p>
      </dgm:t>
    </dgm:pt>
    <dgm:pt modelId="{2D869E4D-B4EB-F344-9922-A22BFF38B86C}" type="parTrans" cxnId="{14611315-91CB-C640-BD5C-D87D66B01DF8}">
      <dgm:prSet/>
      <dgm:spPr/>
      <dgm:t>
        <a:bodyPr/>
        <a:lstStyle/>
        <a:p>
          <a:endParaRPr lang="en-US"/>
        </a:p>
      </dgm:t>
    </dgm:pt>
    <dgm:pt modelId="{26089D20-2529-8F47-80A4-EC70BD7D684F}" type="sibTrans" cxnId="{14611315-91CB-C640-BD5C-D87D66B01DF8}">
      <dgm:prSet/>
      <dgm:spPr/>
      <dgm:t>
        <a:bodyPr/>
        <a:lstStyle/>
        <a:p>
          <a:endParaRPr lang="en-US"/>
        </a:p>
      </dgm:t>
    </dgm:pt>
    <dgm:pt modelId="{4A23A9ED-F3AA-3B4A-B4FC-C5E5E88C8DF4}">
      <dgm:prSet/>
      <dgm:spPr/>
      <dgm:t>
        <a:bodyPr/>
        <a:lstStyle/>
        <a:p>
          <a:r>
            <a:rPr lang="en-US" dirty="0"/>
            <a:t>Non –cavitary disease</a:t>
          </a:r>
        </a:p>
      </dgm:t>
    </dgm:pt>
    <dgm:pt modelId="{9CCF781B-B8A3-684F-A11A-CFE6991039D1}" type="parTrans" cxnId="{E1D793E2-E475-614E-A8E6-BF7370C0719A}">
      <dgm:prSet/>
      <dgm:spPr/>
      <dgm:t>
        <a:bodyPr/>
        <a:lstStyle/>
        <a:p>
          <a:endParaRPr lang="en-US"/>
        </a:p>
      </dgm:t>
    </dgm:pt>
    <dgm:pt modelId="{1BCDEEC0-D1C8-664C-BC65-845F09AA7156}" type="sibTrans" cxnId="{E1D793E2-E475-614E-A8E6-BF7370C0719A}">
      <dgm:prSet/>
      <dgm:spPr/>
      <dgm:t>
        <a:bodyPr/>
        <a:lstStyle/>
        <a:p>
          <a:endParaRPr lang="en-US"/>
        </a:p>
      </dgm:t>
    </dgm:pt>
    <dgm:pt modelId="{046AFDF5-61F6-5440-87B2-984707F6F322}" type="pres">
      <dgm:prSet presAssocID="{2557E1E3-F562-E743-8D67-E3A3999E416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8C023B4-D8FA-744A-9D16-7E54E1828492}" type="pres">
      <dgm:prSet presAssocID="{98E4F222-BD5D-424D-A4EE-42AC56AA784D}" presName="centerShape" presStyleLbl="node0" presStyleIdx="0" presStyleCnt="1"/>
      <dgm:spPr/>
    </dgm:pt>
    <dgm:pt modelId="{8B89EAA2-80EC-234A-8662-2D1A51DB0AED}" type="pres">
      <dgm:prSet presAssocID="{618FA020-F14B-374D-AD04-3B4184BA6B11}" presName="parTrans" presStyleLbl="bgSibTrans2D1" presStyleIdx="0" presStyleCnt="6"/>
      <dgm:spPr/>
    </dgm:pt>
    <dgm:pt modelId="{866BAE1C-1E49-1946-BD40-F651E7781432}" type="pres">
      <dgm:prSet presAssocID="{3D83D34B-FED3-E340-86AD-B23E48D12363}" presName="node" presStyleLbl="node1" presStyleIdx="0" presStyleCnt="6">
        <dgm:presLayoutVars>
          <dgm:bulletEnabled val="1"/>
        </dgm:presLayoutVars>
      </dgm:prSet>
      <dgm:spPr/>
    </dgm:pt>
    <dgm:pt modelId="{76423868-1F09-8D4D-88C4-E1E635DF1773}" type="pres">
      <dgm:prSet presAssocID="{848809FE-BF3B-0240-B633-D4EF77C89304}" presName="parTrans" presStyleLbl="bgSibTrans2D1" presStyleIdx="1" presStyleCnt="6"/>
      <dgm:spPr/>
    </dgm:pt>
    <dgm:pt modelId="{1E434788-2694-5A41-8BCB-14B1378E0637}" type="pres">
      <dgm:prSet presAssocID="{5ED47591-3D4B-D94C-B73D-35A87E961E39}" presName="node" presStyleLbl="node1" presStyleIdx="1" presStyleCnt="6">
        <dgm:presLayoutVars>
          <dgm:bulletEnabled val="1"/>
        </dgm:presLayoutVars>
      </dgm:prSet>
      <dgm:spPr/>
    </dgm:pt>
    <dgm:pt modelId="{981C05FD-C6FA-C647-A7EF-C0406B2B609A}" type="pres">
      <dgm:prSet presAssocID="{79A98EAC-F936-7348-8CA1-54BDB661838F}" presName="parTrans" presStyleLbl="bgSibTrans2D1" presStyleIdx="2" presStyleCnt="6"/>
      <dgm:spPr/>
    </dgm:pt>
    <dgm:pt modelId="{8DA6E692-CC64-D646-9F60-3635C9BF9C6F}" type="pres">
      <dgm:prSet presAssocID="{61672D4F-2325-FD4B-8D52-1EB3104ED575}" presName="node" presStyleLbl="node1" presStyleIdx="2" presStyleCnt="6">
        <dgm:presLayoutVars>
          <dgm:bulletEnabled val="1"/>
        </dgm:presLayoutVars>
      </dgm:prSet>
      <dgm:spPr/>
    </dgm:pt>
    <dgm:pt modelId="{E0B4D7CF-407E-7D4B-881A-6197C6D9A693}" type="pres">
      <dgm:prSet presAssocID="{9CCF781B-B8A3-684F-A11A-CFE6991039D1}" presName="parTrans" presStyleLbl="bgSibTrans2D1" presStyleIdx="3" presStyleCnt="6"/>
      <dgm:spPr/>
    </dgm:pt>
    <dgm:pt modelId="{F0AA9459-D85A-604D-829D-5C0C52054A9F}" type="pres">
      <dgm:prSet presAssocID="{4A23A9ED-F3AA-3B4A-B4FC-C5E5E88C8DF4}" presName="node" presStyleLbl="node1" presStyleIdx="3" presStyleCnt="6">
        <dgm:presLayoutVars>
          <dgm:bulletEnabled val="1"/>
        </dgm:presLayoutVars>
      </dgm:prSet>
      <dgm:spPr/>
    </dgm:pt>
    <dgm:pt modelId="{15EF98CF-B46D-924E-BC72-A87F2746D935}" type="pres">
      <dgm:prSet presAssocID="{D498E5C2-A31C-D641-B3B7-45E9173DAFDB}" presName="parTrans" presStyleLbl="bgSibTrans2D1" presStyleIdx="4" presStyleCnt="6"/>
      <dgm:spPr/>
    </dgm:pt>
    <dgm:pt modelId="{33A5D622-6F1C-784B-A101-5E73A0C27A08}" type="pres">
      <dgm:prSet presAssocID="{3C4B84F7-B950-0C46-8ABD-D4D30FCB6FBC}" presName="node" presStyleLbl="node1" presStyleIdx="4" presStyleCnt="6">
        <dgm:presLayoutVars>
          <dgm:bulletEnabled val="1"/>
        </dgm:presLayoutVars>
      </dgm:prSet>
      <dgm:spPr/>
    </dgm:pt>
    <dgm:pt modelId="{AE435170-C184-FF4E-BA9A-E84EC803A05C}" type="pres">
      <dgm:prSet presAssocID="{2D869E4D-B4EB-F344-9922-A22BFF38B86C}" presName="parTrans" presStyleLbl="bgSibTrans2D1" presStyleIdx="5" presStyleCnt="6"/>
      <dgm:spPr/>
    </dgm:pt>
    <dgm:pt modelId="{19D3790C-C02C-7E44-9EBB-EC70CB84A64B}" type="pres">
      <dgm:prSet presAssocID="{9B631D4A-3AEE-3848-82FC-18ECF736C86A}" presName="node" presStyleLbl="node1" presStyleIdx="5" presStyleCnt="6">
        <dgm:presLayoutVars>
          <dgm:bulletEnabled val="1"/>
        </dgm:presLayoutVars>
      </dgm:prSet>
      <dgm:spPr/>
    </dgm:pt>
  </dgm:ptLst>
  <dgm:cxnLst>
    <dgm:cxn modelId="{D76C1014-EAC2-634F-B3B0-77D644DD3150}" type="presOf" srcId="{2D869E4D-B4EB-F344-9922-A22BFF38B86C}" destId="{AE435170-C184-FF4E-BA9A-E84EC803A05C}" srcOrd="0" destOrd="0" presId="urn:microsoft.com/office/officeart/2005/8/layout/radial4"/>
    <dgm:cxn modelId="{14611315-91CB-C640-BD5C-D87D66B01DF8}" srcId="{98E4F222-BD5D-424D-A4EE-42AC56AA784D}" destId="{9B631D4A-3AEE-3848-82FC-18ECF736C86A}" srcOrd="5" destOrd="0" parTransId="{2D869E4D-B4EB-F344-9922-A22BFF38B86C}" sibTransId="{26089D20-2529-8F47-80A4-EC70BD7D684F}"/>
    <dgm:cxn modelId="{A11FB11E-12BF-BA44-8D7E-16BF8C752BBB}" srcId="{2557E1E3-F562-E743-8D67-E3A3999E4165}" destId="{98E4F222-BD5D-424D-A4EE-42AC56AA784D}" srcOrd="0" destOrd="0" parTransId="{70AE3E5D-81FB-6F40-94C7-73603D30B9C3}" sibTransId="{1DE9C701-8A03-E846-9C28-986D9647CBF0}"/>
    <dgm:cxn modelId="{962F0427-D620-2B49-9BD8-9597FA8BBCB1}" type="presOf" srcId="{4A23A9ED-F3AA-3B4A-B4FC-C5E5E88C8DF4}" destId="{F0AA9459-D85A-604D-829D-5C0C52054A9F}" srcOrd="0" destOrd="0" presId="urn:microsoft.com/office/officeart/2005/8/layout/radial4"/>
    <dgm:cxn modelId="{A059D528-075F-3541-A58E-F1B9A5D756BA}" type="presOf" srcId="{98E4F222-BD5D-424D-A4EE-42AC56AA784D}" destId="{F8C023B4-D8FA-744A-9D16-7E54E1828492}" srcOrd="0" destOrd="0" presId="urn:microsoft.com/office/officeart/2005/8/layout/radial4"/>
    <dgm:cxn modelId="{FEC19D3A-EA3A-AB42-AD25-F3C51A79F196}" srcId="{98E4F222-BD5D-424D-A4EE-42AC56AA784D}" destId="{3D83D34B-FED3-E340-86AD-B23E48D12363}" srcOrd="0" destOrd="0" parTransId="{618FA020-F14B-374D-AD04-3B4184BA6B11}" sibTransId="{D4889C5A-980A-B344-96B6-597C426C959F}"/>
    <dgm:cxn modelId="{F415E268-0FC5-D046-AAA8-23EAD0E57A04}" type="presOf" srcId="{79A98EAC-F936-7348-8CA1-54BDB661838F}" destId="{981C05FD-C6FA-C647-A7EF-C0406B2B609A}" srcOrd="0" destOrd="0" presId="urn:microsoft.com/office/officeart/2005/8/layout/radial4"/>
    <dgm:cxn modelId="{0AAC1769-E742-0048-8AF5-E59BFBDA783F}" srcId="{98E4F222-BD5D-424D-A4EE-42AC56AA784D}" destId="{61672D4F-2325-FD4B-8D52-1EB3104ED575}" srcOrd="2" destOrd="0" parTransId="{79A98EAC-F936-7348-8CA1-54BDB661838F}" sibTransId="{7E88968E-C615-7C4A-9DBA-7925568CF19D}"/>
    <dgm:cxn modelId="{56C4194A-9A30-CA49-935F-B45741B59465}" srcId="{98E4F222-BD5D-424D-A4EE-42AC56AA784D}" destId="{3C4B84F7-B950-0C46-8ABD-D4D30FCB6FBC}" srcOrd="4" destOrd="0" parTransId="{D498E5C2-A31C-D641-B3B7-45E9173DAFDB}" sibTransId="{6F049B5A-4182-8F46-BF5E-22AD783597EC}"/>
    <dgm:cxn modelId="{FA1E0D6E-96C4-304B-A959-AC4CD2F8CC32}" srcId="{98E4F222-BD5D-424D-A4EE-42AC56AA784D}" destId="{5ED47591-3D4B-D94C-B73D-35A87E961E39}" srcOrd="1" destOrd="0" parTransId="{848809FE-BF3B-0240-B633-D4EF77C89304}" sibTransId="{D6BD95F5-1098-2245-A21B-0297E76847D7}"/>
    <dgm:cxn modelId="{7F73574F-1790-C441-B401-E3BB26A674D1}" type="presOf" srcId="{9CCF781B-B8A3-684F-A11A-CFE6991039D1}" destId="{E0B4D7CF-407E-7D4B-881A-6197C6D9A693}" srcOrd="0" destOrd="0" presId="urn:microsoft.com/office/officeart/2005/8/layout/radial4"/>
    <dgm:cxn modelId="{A478A17A-7C48-3A45-B819-FD9EDD853B6D}" type="presOf" srcId="{5ED47591-3D4B-D94C-B73D-35A87E961E39}" destId="{1E434788-2694-5A41-8BCB-14B1378E0637}" srcOrd="0" destOrd="0" presId="urn:microsoft.com/office/officeart/2005/8/layout/radial4"/>
    <dgm:cxn modelId="{F3945482-B1DA-0E45-9FAC-7BFFE6834464}" type="presOf" srcId="{848809FE-BF3B-0240-B633-D4EF77C89304}" destId="{76423868-1F09-8D4D-88C4-E1E635DF1773}" srcOrd="0" destOrd="0" presId="urn:microsoft.com/office/officeart/2005/8/layout/radial4"/>
    <dgm:cxn modelId="{69C15C83-1E3D-3C48-B791-765C355D804D}" type="presOf" srcId="{D498E5C2-A31C-D641-B3B7-45E9173DAFDB}" destId="{15EF98CF-B46D-924E-BC72-A87F2746D935}" srcOrd="0" destOrd="0" presId="urn:microsoft.com/office/officeart/2005/8/layout/radial4"/>
    <dgm:cxn modelId="{828E6F86-FEC5-0C4D-B95B-BEC995CF0D54}" type="presOf" srcId="{3D83D34B-FED3-E340-86AD-B23E48D12363}" destId="{866BAE1C-1E49-1946-BD40-F651E7781432}" srcOrd="0" destOrd="0" presId="urn:microsoft.com/office/officeart/2005/8/layout/radial4"/>
    <dgm:cxn modelId="{1FC95F9D-EE13-774A-B69F-E9A091E502F1}" type="presOf" srcId="{3C4B84F7-B950-0C46-8ABD-D4D30FCB6FBC}" destId="{33A5D622-6F1C-784B-A101-5E73A0C27A08}" srcOrd="0" destOrd="0" presId="urn:microsoft.com/office/officeart/2005/8/layout/radial4"/>
    <dgm:cxn modelId="{57B08ABA-FC99-D24D-8E22-F5BC5A9D4A30}" type="presOf" srcId="{2557E1E3-F562-E743-8D67-E3A3999E4165}" destId="{046AFDF5-61F6-5440-87B2-984707F6F322}" srcOrd="0" destOrd="0" presId="urn:microsoft.com/office/officeart/2005/8/layout/radial4"/>
    <dgm:cxn modelId="{D5A8CFC4-CAB6-7443-950E-05C2C193E1EC}" type="presOf" srcId="{61672D4F-2325-FD4B-8D52-1EB3104ED575}" destId="{8DA6E692-CC64-D646-9F60-3635C9BF9C6F}" srcOrd="0" destOrd="0" presId="urn:microsoft.com/office/officeart/2005/8/layout/radial4"/>
    <dgm:cxn modelId="{B7EACED1-5BB2-8246-B995-6E2150EAA97B}" type="presOf" srcId="{9B631D4A-3AEE-3848-82FC-18ECF736C86A}" destId="{19D3790C-C02C-7E44-9EBB-EC70CB84A64B}" srcOrd="0" destOrd="0" presId="urn:microsoft.com/office/officeart/2005/8/layout/radial4"/>
    <dgm:cxn modelId="{E1D793E2-E475-614E-A8E6-BF7370C0719A}" srcId="{98E4F222-BD5D-424D-A4EE-42AC56AA784D}" destId="{4A23A9ED-F3AA-3B4A-B4FC-C5E5E88C8DF4}" srcOrd="3" destOrd="0" parTransId="{9CCF781B-B8A3-684F-A11A-CFE6991039D1}" sibTransId="{1BCDEEC0-D1C8-664C-BC65-845F09AA7156}"/>
    <dgm:cxn modelId="{0AAA1AE3-9352-9549-90C8-AF11EF6906DD}" type="presOf" srcId="{618FA020-F14B-374D-AD04-3B4184BA6B11}" destId="{8B89EAA2-80EC-234A-8662-2D1A51DB0AED}" srcOrd="0" destOrd="0" presId="urn:microsoft.com/office/officeart/2005/8/layout/radial4"/>
    <dgm:cxn modelId="{733DE126-E657-3840-8421-8DF8B10E10A7}" type="presParOf" srcId="{046AFDF5-61F6-5440-87B2-984707F6F322}" destId="{F8C023B4-D8FA-744A-9D16-7E54E1828492}" srcOrd="0" destOrd="0" presId="urn:microsoft.com/office/officeart/2005/8/layout/radial4"/>
    <dgm:cxn modelId="{D056B30F-F48E-3745-816E-B87C5B5DE010}" type="presParOf" srcId="{046AFDF5-61F6-5440-87B2-984707F6F322}" destId="{8B89EAA2-80EC-234A-8662-2D1A51DB0AED}" srcOrd="1" destOrd="0" presId="urn:microsoft.com/office/officeart/2005/8/layout/radial4"/>
    <dgm:cxn modelId="{167CCF48-4C4B-BA4F-B8EC-794E67D11209}" type="presParOf" srcId="{046AFDF5-61F6-5440-87B2-984707F6F322}" destId="{866BAE1C-1E49-1946-BD40-F651E7781432}" srcOrd="2" destOrd="0" presId="urn:microsoft.com/office/officeart/2005/8/layout/radial4"/>
    <dgm:cxn modelId="{D420D2C7-D792-6949-95F9-2E5ECE2A78EF}" type="presParOf" srcId="{046AFDF5-61F6-5440-87B2-984707F6F322}" destId="{76423868-1F09-8D4D-88C4-E1E635DF1773}" srcOrd="3" destOrd="0" presId="urn:microsoft.com/office/officeart/2005/8/layout/radial4"/>
    <dgm:cxn modelId="{E9BF517E-303D-C941-8122-27B7A0AF1CFD}" type="presParOf" srcId="{046AFDF5-61F6-5440-87B2-984707F6F322}" destId="{1E434788-2694-5A41-8BCB-14B1378E0637}" srcOrd="4" destOrd="0" presId="urn:microsoft.com/office/officeart/2005/8/layout/radial4"/>
    <dgm:cxn modelId="{DFEBA422-9763-B24B-9C0A-E1EF09A0B648}" type="presParOf" srcId="{046AFDF5-61F6-5440-87B2-984707F6F322}" destId="{981C05FD-C6FA-C647-A7EF-C0406B2B609A}" srcOrd="5" destOrd="0" presId="urn:microsoft.com/office/officeart/2005/8/layout/radial4"/>
    <dgm:cxn modelId="{442C8885-3A1E-624A-8E79-87C22866CC9E}" type="presParOf" srcId="{046AFDF5-61F6-5440-87B2-984707F6F322}" destId="{8DA6E692-CC64-D646-9F60-3635C9BF9C6F}" srcOrd="6" destOrd="0" presId="urn:microsoft.com/office/officeart/2005/8/layout/radial4"/>
    <dgm:cxn modelId="{EB3F91D0-624E-2D47-851B-FBD734F4F66C}" type="presParOf" srcId="{046AFDF5-61F6-5440-87B2-984707F6F322}" destId="{E0B4D7CF-407E-7D4B-881A-6197C6D9A693}" srcOrd="7" destOrd="0" presId="urn:microsoft.com/office/officeart/2005/8/layout/radial4"/>
    <dgm:cxn modelId="{0D7A1BC8-8A32-444A-82DA-125EF90000BE}" type="presParOf" srcId="{046AFDF5-61F6-5440-87B2-984707F6F322}" destId="{F0AA9459-D85A-604D-829D-5C0C52054A9F}" srcOrd="8" destOrd="0" presId="urn:microsoft.com/office/officeart/2005/8/layout/radial4"/>
    <dgm:cxn modelId="{1A72D662-CACB-7343-AB52-D013820A360F}" type="presParOf" srcId="{046AFDF5-61F6-5440-87B2-984707F6F322}" destId="{15EF98CF-B46D-924E-BC72-A87F2746D935}" srcOrd="9" destOrd="0" presId="urn:microsoft.com/office/officeart/2005/8/layout/radial4"/>
    <dgm:cxn modelId="{0218D044-0CC9-1542-8E2D-2BCB0CD12317}" type="presParOf" srcId="{046AFDF5-61F6-5440-87B2-984707F6F322}" destId="{33A5D622-6F1C-784B-A101-5E73A0C27A08}" srcOrd="10" destOrd="0" presId="urn:microsoft.com/office/officeart/2005/8/layout/radial4"/>
    <dgm:cxn modelId="{A48956B4-F32C-F040-A546-7AA9DC59B23C}" type="presParOf" srcId="{046AFDF5-61F6-5440-87B2-984707F6F322}" destId="{AE435170-C184-FF4E-BA9A-E84EC803A05C}" srcOrd="11" destOrd="0" presId="urn:microsoft.com/office/officeart/2005/8/layout/radial4"/>
    <dgm:cxn modelId="{E2CC3D8C-59A9-B442-AE92-8C495BDA05D9}" type="presParOf" srcId="{046AFDF5-61F6-5440-87B2-984707F6F322}" destId="{19D3790C-C02C-7E44-9EBB-EC70CB84A64B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023B4-D8FA-744A-9D16-7E54E1828492}">
      <dsp:nvSpPr>
        <dsp:cNvPr id="0" name=""/>
        <dsp:cNvSpPr/>
      </dsp:nvSpPr>
      <dsp:spPr>
        <a:xfrm>
          <a:off x="2677763" y="2778019"/>
          <a:ext cx="1959673" cy="19596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Culture conversion</a:t>
          </a:r>
        </a:p>
      </dsp:txBody>
      <dsp:txXfrm>
        <a:off x="2964750" y="3065006"/>
        <a:ext cx="1385699" cy="1385699"/>
      </dsp:txXfrm>
    </dsp:sp>
    <dsp:sp modelId="{8B89EAA2-80EC-234A-8662-2D1A51DB0AED}">
      <dsp:nvSpPr>
        <dsp:cNvPr id="0" name=""/>
        <dsp:cNvSpPr/>
      </dsp:nvSpPr>
      <dsp:spPr>
        <a:xfrm rot="10800000">
          <a:off x="686624" y="3478602"/>
          <a:ext cx="1881625" cy="55850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BAE1C-1E49-1946-BD40-F651E7781432}">
      <dsp:nvSpPr>
        <dsp:cNvPr id="0" name=""/>
        <dsp:cNvSpPr/>
      </dsp:nvSpPr>
      <dsp:spPr>
        <a:xfrm>
          <a:off x="738" y="3209147"/>
          <a:ext cx="1371771" cy="1097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BMI &gt;18.5</a:t>
          </a:r>
        </a:p>
      </dsp:txBody>
      <dsp:txXfrm>
        <a:off x="32880" y="3241289"/>
        <a:ext cx="1307487" cy="1033133"/>
      </dsp:txXfrm>
    </dsp:sp>
    <dsp:sp modelId="{76423868-1F09-8D4D-88C4-E1E635DF1773}">
      <dsp:nvSpPr>
        <dsp:cNvPr id="0" name=""/>
        <dsp:cNvSpPr/>
      </dsp:nvSpPr>
      <dsp:spPr>
        <a:xfrm rot="12960000">
          <a:off x="1074351" y="2285303"/>
          <a:ext cx="1881625" cy="55850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434788-2694-5A41-8BCB-14B1378E0637}">
      <dsp:nvSpPr>
        <dsp:cNvPr id="0" name=""/>
        <dsp:cNvSpPr/>
      </dsp:nvSpPr>
      <dsp:spPr>
        <a:xfrm>
          <a:off x="568144" y="1462852"/>
          <a:ext cx="1371771" cy="1097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Macrolide susceptible</a:t>
          </a:r>
        </a:p>
      </dsp:txBody>
      <dsp:txXfrm>
        <a:off x="600286" y="1494994"/>
        <a:ext cx="1307487" cy="1033133"/>
      </dsp:txXfrm>
    </dsp:sp>
    <dsp:sp modelId="{981C05FD-C6FA-C647-A7EF-C0406B2B609A}">
      <dsp:nvSpPr>
        <dsp:cNvPr id="0" name=""/>
        <dsp:cNvSpPr/>
      </dsp:nvSpPr>
      <dsp:spPr>
        <a:xfrm rot="15120000">
          <a:off x="2089432" y="1547803"/>
          <a:ext cx="1881625" cy="55850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6E692-CC64-D646-9F60-3635C9BF9C6F}">
      <dsp:nvSpPr>
        <dsp:cNvPr id="0" name=""/>
        <dsp:cNvSpPr/>
      </dsp:nvSpPr>
      <dsp:spPr>
        <a:xfrm>
          <a:off x="2053632" y="383582"/>
          <a:ext cx="1371771" cy="1097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Smooth morphotype</a:t>
          </a:r>
        </a:p>
      </dsp:txBody>
      <dsp:txXfrm>
        <a:off x="2085774" y="415724"/>
        <a:ext cx="1307487" cy="1033133"/>
      </dsp:txXfrm>
    </dsp:sp>
    <dsp:sp modelId="{E0B4D7CF-407E-7D4B-881A-6197C6D9A693}">
      <dsp:nvSpPr>
        <dsp:cNvPr id="0" name=""/>
        <dsp:cNvSpPr/>
      </dsp:nvSpPr>
      <dsp:spPr>
        <a:xfrm rot="17280000">
          <a:off x="3344141" y="1547803"/>
          <a:ext cx="1881625" cy="55850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A9459-D85A-604D-829D-5C0C52054A9F}">
      <dsp:nvSpPr>
        <dsp:cNvPr id="0" name=""/>
        <dsp:cNvSpPr/>
      </dsp:nvSpPr>
      <dsp:spPr>
        <a:xfrm>
          <a:off x="3889796" y="383582"/>
          <a:ext cx="1371771" cy="1097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Non –cavitary disease</a:t>
          </a:r>
        </a:p>
      </dsp:txBody>
      <dsp:txXfrm>
        <a:off x="3921938" y="415724"/>
        <a:ext cx="1307487" cy="1033133"/>
      </dsp:txXfrm>
    </dsp:sp>
    <dsp:sp modelId="{15EF98CF-B46D-924E-BC72-A87F2746D935}">
      <dsp:nvSpPr>
        <dsp:cNvPr id="0" name=""/>
        <dsp:cNvSpPr/>
      </dsp:nvSpPr>
      <dsp:spPr>
        <a:xfrm rot="19440000">
          <a:off x="4359222" y="2285303"/>
          <a:ext cx="1881625" cy="55850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A5D622-6F1C-784B-A101-5E73A0C27A08}">
      <dsp:nvSpPr>
        <dsp:cNvPr id="0" name=""/>
        <dsp:cNvSpPr/>
      </dsp:nvSpPr>
      <dsp:spPr>
        <a:xfrm>
          <a:off x="5375283" y="1462852"/>
          <a:ext cx="1371771" cy="1097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Specific drugs used</a:t>
          </a:r>
        </a:p>
      </dsp:txBody>
      <dsp:txXfrm>
        <a:off x="5407425" y="1494994"/>
        <a:ext cx="1307487" cy="1033133"/>
      </dsp:txXfrm>
    </dsp:sp>
    <dsp:sp modelId="{AE435170-C184-FF4E-BA9A-E84EC803A05C}">
      <dsp:nvSpPr>
        <dsp:cNvPr id="0" name=""/>
        <dsp:cNvSpPr/>
      </dsp:nvSpPr>
      <dsp:spPr>
        <a:xfrm>
          <a:off x="4746949" y="3478602"/>
          <a:ext cx="1881625" cy="55850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3790C-C02C-7E44-9EBB-EC70CB84A64B}">
      <dsp:nvSpPr>
        <dsp:cNvPr id="0" name=""/>
        <dsp:cNvSpPr/>
      </dsp:nvSpPr>
      <dsp:spPr>
        <a:xfrm>
          <a:off x="5942689" y="3209147"/>
          <a:ext cx="1371771" cy="10974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Surgical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resection</a:t>
          </a:r>
        </a:p>
      </dsp:txBody>
      <dsp:txXfrm>
        <a:off x="5974831" y="3241289"/>
        <a:ext cx="1307487" cy="1033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1991F-EA76-CD4E-9CBB-BEE4B7D7927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27F30-5212-AD4B-8D2A-71FC6B12A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8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27F30-5212-AD4B-8D2A-71FC6B12AB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52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Symptoms are nonspecific: cough, sputum production, fatigue.  Average presentation of </a:t>
            </a:r>
            <a:r>
              <a:rPr lang="en-US" dirty="0" err="1"/>
              <a:t>sx</a:t>
            </a:r>
            <a:r>
              <a:rPr lang="en-US" dirty="0"/>
              <a:t> 2 years</a:t>
            </a:r>
          </a:p>
          <a:p>
            <a:r>
              <a:rPr lang="en-US" dirty="0"/>
              <a:t>Sputum induction-teach airway clearance, ideal 5 ml</a:t>
            </a:r>
          </a:p>
          <a:p>
            <a:r>
              <a:rPr lang="en-US" dirty="0"/>
              <a:t>Identification-strictly using molecular</a:t>
            </a:r>
          </a:p>
          <a:p>
            <a:r>
              <a:rPr lang="en-US" dirty="0"/>
              <a:t>Importance of diagnosing </a:t>
            </a:r>
            <a:r>
              <a:rPr lang="en-US" dirty="0" err="1"/>
              <a:t>bect</a:t>
            </a:r>
            <a:r>
              <a:rPr lang="en-US" dirty="0"/>
              <a:t>-gateway  two staged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68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Serum cell-free DNA detection-involves analyzing DNA fragments circulating freely in blood serum.</a:t>
            </a:r>
          </a:p>
          <a:p>
            <a:r>
              <a:rPr lang="en-US" dirty="0"/>
              <a:t>Early detection     monitoring of treatment response     prognosis-</a:t>
            </a:r>
            <a:r>
              <a:rPr lang="en-US" dirty="0" err="1"/>
              <a:t>dz</a:t>
            </a:r>
            <a:r>
              <a:rPr lang="en-US" dirty="0"/>
              <a:t> progression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D383D-12EB-F34F-916E-5F4580C30D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06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Bacterial burden decreased on treatment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27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r/o transient exposure     </a:t>
            </a:r>
            <a:r>
              <a:rPr lang="en-US" dirty="0" err="1"/>
              <a:t>example:Jan-MAC</a:t>
            </a:r>
            <a:r>
              <a:rPr lang="en-US" dirty="0"/>
              <a:t> Feb-</a:t>
            </a:r>
            <a:r>
              <a:rPr lang="en-US" dirty="0" err="1"/>
              <a:t>Intracellulare</a:t>
            </a:r>
            <a:r>
              <a:rPr lang="en-US" dirty="0"/>
              <a:t>, March-Chimaera   DOES NOT meet criteria</a:t>
            </a:r>
          </a:p>
          <a:p>
            <a:r>
              <a:rPr lang="en-US" dirty="0"/>
              <a:t>Reproducible growing over periods in time</a:t>
            </a:r>
          </a:p>
          <a:p>
            <a:endParaRPr lang="en-US" dirty="0"/>
          </a:p>
          <a:p>
            <a:r>
              <a:rPr lang="en-US" dirty="0"/>
              <a:t>Emphasize cough-long 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21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Sputum induction-work closely with respiratory therapy</a:t>
            </a:r>
          </a:p>
          <a:p>
            <a:r>
              <a:rPr lang="en-US" dirty="0"/>
              <a:t>Teaching patients to do induction will help with ongoing surveillance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69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Majority of people this in indolent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96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Mild </a:t>
            </a:r>
            <a:r>
              <a:rPr lang="en-US" dirty="0" err="1"/>
              <a:t>dz</a:t>
            </a:r>
            <a:r>
              <a:rPr lang="en-US" dirty="0"/>
              <a:t>, airway clearance, no treatment, convert cultures</a:t>
            </a:r>
          </a:p>
          <a:p>
            <a:r>
              <a:rPr lang="en-US" dirty="0"/>
              <a:t>Stable patients</a:t>
            </a:r>
            <a:r>
              <a:rPr lang="en-US" baseline="0" dirty="0"/>
              <a:t> that culture convert 50% of 23%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48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</a:t>
            </a:r>
          </a:p>
          <a:p>
            <a:r>
              <a:rPr lang="en-US" dirty="0"/>
              <a:t>VERY IMPORTANT of treatment is culture conversion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36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 what your</a:t>
            </a:r>
            <a:r>
              <a:rPr lang="en-US" baseline="0" dirty="0"/>
              <a:t> lab will give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08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MAC- 3 species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24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this presentation you will hear about Amikacin Liposomal inhalation suspension (ALIS/</a:t>
            </a:r>
            <a:r>
              <a:rPr lang="en-US" dirty="0" err="1"/>
              <a:t>Arikayce</a:t>
            </a:r>
            <a:r>
              <a:rPr lang="en-US" dirty="0"/>
              <a:t>) which is the only FDA approved antimicrobial for refractory MAC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24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pitchFamily="1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79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3x/week treatment larger dose ethambutol (25mg/kg)</a:t>
            </a:r>
          </a:p>
          <a:p>
            <a:r>
              <a:rPr lang="en-US" dirty="0"/>
              <a:t>Weight&lt;50kg consider rifampin 450 mg daily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40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cannot manage these patients</a:t>
            </a:r>
            <a:r>
              <a:rPr lang="en-US" baseline="0" dirty="0"/>
              <a:t> without the help of a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92C25-D9BA-4AB3-93D3-B6CD7D3226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24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 113</a:t>
            </a:r>
          </a:p>
          <a:p>
            <a:r>
              <a:rPr lang="en-US" dirty="0"/>
              <a:t>Median</a:t>
            </a:r>
            <a:r>
              <a:rPr lang="en-US" baseline="0" dirty="0"/>
              <a:t> f/u of 3.4 years. 37% of MAB group and 38% of MMA group progressed requiring treatment. </a:t>
            </a:r>
            <a:endParaRPr lang="en-US" dirty="0"/>
          </a:p>
          <a:p>
            <a:r>
              <a:rPr lang="en-US" dirty="0"/>
              <a:t>No difference in progression between subspecies MAB vs.</a:t>
            </a:r>
            <a:r>
              <a:rPr lang="en-US" baseline="0" dirty="0"/>
              <a:t> MMA (Seoul National University Park et 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92C25-D9BA-4AB3-93D3-B6CD7D3226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02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Smooth environmental &gt;hope cx conversion</a:t>
            </a:r>
          </a:p>
          <a:p>
            <a:r>
              <a:rPr lang="en-US" dirty="0"/>
              <a:t>Rough &gt;virulent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196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Common report is NOT acceptable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90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Adjunctive surgical resection-  NEED to be on</a:t>
            </a:r>
            <a:r>
              <a:rPr lang="en-US" baseline="0" dirty="0"/>
              <a:t> antimicrobial treatment typically 8 weeks prior</a:t>
            </a:r>
            <a:endParaRPr lang="en-US" dirty="0"/>
          </a:p>
          <a:p>
            <a:r>
              <a:rPr lang="en-US" dirty="0"/>
              <a:t>Focal parenchymal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908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OPEP device</a:t>
            </a:r>
          </a:p>
          <a:p>
            <a:r>
              <a:rPr lang="en-US" dirty="0"/>
              <a:t>HTS 7%</a:t>
            </a:r>
          </a:p>
          <a:p>
            <a:r>
              <a:rPr lang="en-US" dirty="0"/>
              <a:t>OLE-</a:t>
            </a:r>
            <a:r>
              <a:rPr lang="en-US" dirty="0" err="1"/>
              <a:t>volera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3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/>
              <a:t>Coastal regions</a:t>
            </a:r>
          </a:p>
          <a:p>
            <a:r>
              <a:rPr lang="en-US" sz="800" dirty="0"/>
              <a:t>Industry</a:t>
            </a:r>
          </a:p>
          <a:p>
            <a:r>
              <a:rPr lang="en-US" sz="800" dirty="0"/>
              <a:t>Surface-interface between water</a:t>
            </a:r>
            <a:r>
              <a:rPr lang="en-US" sz="800" baseline="0" dirty="0"/>
              <a:t> and air</a:t>
            </a:r>
          </a:p>
          <a:p>
            <a:r>
              <a:rPr lang="en-US" sz="800" baseline="0" dirty="0"/>
              <a:t>Routine sterilization procedures do not work example diagnostic tools like bronchoscopy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39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LWS-Phenotype description of… skeletal abnormalities</a:t>
            </a:r>
            <a:r>
              <a:rPr lang="en-US" baseline="0" dirty="0"/>
              <a:t> include pectus </a:t>
            </a:r>
            <a:r>
              <a:rPr lang="en-US" baseline="0" dirty="0" err="1"/>
              <a:t>excavatum</a:t>
            </a:r>
            <a:r>
              <a:rPr lang="en-US" baseline="0" dirty="0"/>
              <a:t> and scoliosis</a:t>
            </a:r>
          </a:p>
          <a:p>
            <a:r>
              <a:rPr lang="en-US" baseline="0" dirty="0"/>
              <a:t>Define bronchiectasis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56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several epidemiologic studies showing increase of NTM, per graph 40/100,000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80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South-coastal regions, age-older individuals, F&gt;M, race Asian/white. Pacific islanders in Hawaii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52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 prevalence of 8.2%/year, coastal regions &gt;water vapor content.  Example HI/Florida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96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classic phenotypes</a:t>
            </a:r>
          </a:p>
          <a:p>
            <a:r>
              <a:rPr lang="en-US" dirty="0"/>
              <a:t>This has not changed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0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81743-C63F-E741-BB6B-D05E6E7355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21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ED464B-0AC8-2442-A40D-68DB1C3FFF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E8713E-8745-9B47-AFAD-24E5ABADE2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965603"/>
            <a:ext cx="10752438" cy="1396138"/>
          </a:xfrm>
        </p:spPr>
        <p:txBody>
          <a:bodyPr anchor="b"/>
          <a:lstStyle>
            <a:lvl1pPr algn="l">
              <a:defRPr sz="60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Topic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922D1-7E6D-D349-8B07-45A8750F9F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744473"/>
            <a:ext cx="10752438" cy="51533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of Presenter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38DC3FAA-9227-9B48-B170-57B970F1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60074"/>
            <a:ext cx="2743200" cy="365125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fld id="{95367687-852D-494B-A0F7-A2A4B0CD6FF9}" type="datetime4">
              <a:rPr lang="en-US" smtClean="0"/>
              <a:pPr/>
              <a:t>September 4, 2025</a:t>
            </a:fld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3EB0A39-BD43-C04E-8150-1E70B44B1DF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25660" y="5259805"/>
            <a:ext cx="10764977" cy="650062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Credentials, Title and Affiliation of Presenter to Come Here</a:t>
            </a:r>
          </a:p>
        </p:txBody>
      </p:sp>
    </p:spTree>
    <p:extLst>
      <p:ext uri="{BB962C8B-B14F-4D97-AF65-F5344CB8AC3E}">
        <p14:creationId xmlns:p14="http://schemas.microsoft.com/office/powerpoint/2010/main" val="251996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6BA3C-977A-C241-95DA-5B455FFDA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4F928-6BA0-CE49-94D4-B8E20474C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58D2A-2289-2D4A-89FC-B55B01F01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D0AAA-7E7D-5B43-8EDB-9E3DC650497A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D3664-25D3-6840-8A6D-103948089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B65F8-65FC-CF41-932F-6F5135913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40FB-A605-9440-B0FC-ED07CA82C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14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522308-F417-064E-AB0E-559CC0C308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F1B075-D80B-EE40-92D9-82258C13A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A1D13-40E2-034C-97E3-7B830D934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E827B-CA1E-DC4D-A093-D5DEA0E415F0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EC4D6-542A-0745-A903-E39C5661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A1EE9-BBD9-6048-8279-92B48824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40FB-A605-9440-B0FC-ED07CA82C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29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3048D-1DED-1641-A694-D81BCA01A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5D594-48A3-1142-BFA3-3EE40FC40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6AD1-0A48-4347-8FB6-224353F7749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CB959F-515C-CF4B-9CAE-CE0320A1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5AA05-F416-BB4E-A9B1-BA6C21705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0824C-C285-7F43-A0AE-3923CBE8E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16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 algn="ctr">
              <a:defRPr sz="4267" baseline="0"/>
            </a:lvl1pPr>
          </a:lstStyle>
          <a:p>
            <a:r>
              <a:rPr lang="en-US" dirty="0"/>
              <a:t>Click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5822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9D906-1108-BA4E-BA74-4D0298709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37C880-C0DF-B945-8FF4-6999392719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DE26D-4349-C14F-85F7-1F081D2D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BD55-F6B8-7C4A-B4C2-96FA7A80914F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7F3F6-DE00-A848-BFB5-286DC56F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BB70F-BFBD-B142-AD47-DD84BC192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D874-5919-734D-A926-5AF164B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7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B4501-C818-A54A-8F49-5F6FF7A12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462BD-AD73-A948-8A32-0947BCF2D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24752-BB46-EA43-BED0-821C3976B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200C0-1E58-3142-9710-2C8718E3843E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66F73-2ADB-AA47-9FEF-36EC7BF9E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55815-314D-FB4A-AA4A-A6632EE6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D874-5919-734D-A926-5AF164B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5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3D272-4BED-AB41-ABA0-A0E59249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D2F99-8E45-274B-88F7-A090E0B0B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D1757-C464-FD45-81ED-C5C1F6077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73198-5921-A146-9F61-761160EC8ECE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DEBB9-2982-7C40-AFFF-DD9D182C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E8C15-8DC5-6548-B3FA-D223E092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D874-5919-734D-A926-5AF164B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3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D2E00-72C9-F74A-AA45-7EB245765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9791C-E0FE-5440-A4D3-E26BABCA02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A7235-9015-5744-A5C5-E6C8EC661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9014B-EB72-EB42-B914-EF409CCB7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A55C-21A3-5747-AF7C-60B8F248DE85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A02DC-B39E-9D4A-8C6C-63D5D9315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9B053-FA77-8D4E-8E05-ADA43CC2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D874-5919-734D-A926-5AF164B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75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E50D7-A5E1-7A42-9C1F-0DE11A472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126A3-0644-8640-B4E1-C8FC39FE8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311B77-586D-EF45-831E-D047D81FB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765185-A6F0-B245-83DD-A4F27DB96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B454AB-DDB0-5F40-8A41-06C5EAE201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1E6D86-1A46-4B41-BA04-F7A3D8D7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7049C-26E2-1440-A3D7-A79F8DA3D05C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007DBC-B206-BE4E-83F7-AF9DB494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D7D7A0-4685-BD48-A2C2-7E07838DE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D874-5919-734D-A926-5AF164B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32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B8300-F9DE-A341-918E-AC7C09E9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A9D5C-C718-1943-AF96-23BAB14C4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BDB8-580A-6D4F-9714-E500087318DD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EC9DB-5196-8D43-9516-16EC57126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DDA82-15C6-3C4B-8FA4-185933E4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D874-5919-734D-A926-5AF164B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3B4488-984A-E346-892A-CBCB7ADDEF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90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B80183-14F4-4E43-B02D-83207C557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319C-2137-5F46-A433-B3F6D85F5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306967-AB41-8540-97C6-58B868F582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7220" y="6251575"/>
            <a:ext cx="1828800" cy="4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0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54600D-61EC-8044-B4E0-A3AAE7D1B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2610-BDE8-0643-B4A9-DD583B4FA00B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321E18-A86E-B84D-81DD-36320FD42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2BF97-84CA-B444-AE1A-442F0FBEC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D874-5919-734D-A926-5AF164B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21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CC9C-0FE7-ED42-B144-65013BCE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007E9-B905-EC4A-8514-D0BE3EBD2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FB34D-B243-5944-911A-CF6D2A940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9A1AD-E025-EE4D-ADBE-9DFFD6746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3079-C63C-4F49-904E-523D723CFC08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690F3-9BB7-F643-8377-9F01AE391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EFC5BB-16E1-AD4B-AAE3-B94A8D0D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D874-5919-734D-A926-5AF164B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533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FD86B-F08F-F149-A458-FFE0D28F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648BE-E80A-7047-9F53-75D100DB9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62016-8F90-BA4A-A455-81848F412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9608D-50FE-034C-A554-9731E352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3366-8007-2E47-9C37-73E9A0FEF38A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5ED33-F4A1-C245-A33C-B91AE9C34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3CF79-43A2-4246-ABB0-7336D9F3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D874-5919-734D-A926-5AF164B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01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F4224-D755-A646-A45B-42C1AC322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7720C9-0E57-1B4B-A5F0-D1F3EC44F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ED488-30E2-524E-A2CE-838F1CEC6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D74DE-1984-0144-8A95-D440DB147F2D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3D86D-FDC0-3149-B300-FCA3662E8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19AAD-F3D5-3349-BA2C-57F7F8091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D874-5919-734D-A926-5AF164B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33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5D5063-0CE9-1441-9919-2F19969AD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1441B-ACF2-6A43-AA61-9D1D7FBB0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8CEAC-871F-6048-91A8-D1E4B8B5A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B1B09-0CF1-8343-AF4C-F8493D151EEE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FBDA5-396F-7C4C-B55F-F6BCEE89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1D618-D9E5-0644-872F-431C5CC3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6D874-5919-734D-A926-5AF164B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7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A5AC41-EC0C-7147-87AF-0DFEF042D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8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B80183-14F4-4E43-B02D-83207C557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6319C-2137-5F46-A433-B3F6D85F5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306967-AB41-8540-97C6-58B868F582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7220" y="6251575"/>
            <a:ext cx="1828800" cy="4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67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E6D9F3-144E-3C46-8DCA-9918AACF8C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8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841E7-781C-E844-B56A-6BAF08D68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rgbClr val="1E3E7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69BAD-72D1-534F-B361-6FCFEFC53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8840D8-105E-934E-A2AF-51AB1D3BC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116DE7-A5E8-2B48-8B6C-F566034EDB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7222" y="6251575"/>
            <a:ext cx="1828796" cy="4698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0453E7-20F1-0C4D-AD6C-3D44DE8B02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27220" y="6251575"/>
            <a:ext cx="1828800" cy="46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45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BD7E-A702-C045-BD2B-E277FEA4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BBBAB-55A4-6144-8453-12040DCDE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3B9EC-8BA5-F042-86BB-960338EA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97153A-CF4F-C54B-AF43-9BB4A7793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8181D-5331-D64B-8CC8-089A8925E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53C55D-A8D4-7D47-9616-F8CFE98F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0F01A-90EF-9141-8373-7345FD617F3B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0EDA17-C0DC-F74B-B272-617045E71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DF07CC-A00B-9148-A524-696AE0B0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40FB-A605-9440-B0FC-ED07CA82C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6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D40B-CAB6-2245-91E8-7341A4BF8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281336-96AC-E846-9891-47538709E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7A666-D3DE-114E-898A-54AFDD3AE4AB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89E735-F100-224B-9C9C-A09D39DC7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54B96-6097-C344-B199-81540E4A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40FB-A605-9440-B0FC-ED07CA82C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0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5B2B48-D207-1D4D-A4C8-49C380867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99739-731D-814C-9F9E-575CFAE69CF1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B770B8-5153-F847-9212-4D0C8119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691C5-D430-D84E-8FEA-197B7BAAE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40FB-A605-9440-B0FC-ED07CA82C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20C80-16AB-A64F-9A6F-153DBA574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BC59C-CB5F-9341-AB8C-3FB83615D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A78D2-D591-A34C-A4D4-04ABE1EBC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2E4F2-6453-3347-BAAE-FC82C4D6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6756-82F8-B142-8D09-A936112B0262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B9C5F-E547-2248-86B2-74006EEB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1291E-4E7E-F744-89A6-DC9D41C42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40FB-A605-9440-B0FC-ED07CA82C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5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C93BC-9914-084D-8156-BB5AB91B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9BE3A2-1E18-F64C-B498-671518EDC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E99B9-EA80-454E-8C79-3EBC58354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FA737-2B9B-E746-872B-FF036E827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F14A-7B66-1D44-9E10-28DA8806926A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621426-65BA-A849-AFBA-211386A30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D960E-D7BD-604F-9869-4FB2FE20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840FB-A605-9440-B0FC-ED07CA82C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7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09B899-E218-4645-BD35-E80FD843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1B95C-270F-2F49-AF17-ACE3DEA8A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F7482-95C0-4647-91FA-57E31983F7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F7713-5212-DF43-A622-C05080B3E385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EE3F4-01D4-B046-ADB1-D59BB4C19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1CBDE-E9D8-234B-B10B-E83408FE8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840FB-A605-9440-B0FC-ED07CA82C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0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8CB39-C09D-7B43-A399-E3E0C0C46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A673D-1343-3A45-999B-657D417FB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E9906-EA96-DF42-8BFC-E5082E497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F9AA9-C380-2540-A920-DAB0D11BAC7C}" type="datetime4">
              <a:rPr lang="en-US" smtClean="0"/>
              <a:t>September 4,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B781C-EE6A-B14A-8CF0-7F231C9DF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A3029-1F28-7443-B6E6-3E3D0A0F7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6D874-5919-734D-A926-5AF164B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3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onchiectasis.com.au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hyperlink" Target="http://www.impact-be.com/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513/AnnalsATS.201804-236O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1FE5-7018-FE42-91F3-F6981DA28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4501" y="2722061"/>
            <a:ext cx="9826136" cy="1764746"/>
          </a:xfrm>
        </p:spPr>
        <p:txBody>
          <a:bodyPr>
            <a:noAutofit/>
          </a:bodyPr>
          <a:lstStyle/>
          <a:p>
            <a:r>
              <a:rPr lang="en-US" sz="3200" b="0" dirty="0"/>
              <a:t> </a:t>
            </a:r>
            <a:br>
              <a:rPr lang="en-US" sz="3200" b="0" dirty="0"/>
            </a:br>
            <a:br>
              <a:rPr lang="en-US" sz="3200" b="0" dirty="0"/>
            </a:br>
            <a:br>
              <a:rPr lang="en-US" sz="3200" b="0" dirty="0"/>
            </a:br>
            <a:br>
              <a:rPr lang="en-US" sz="3200" b="0" dirty="0"/>
            </a:br>
            <a:br>
              <a:rPr lang="en-US" sz="3200" b="0" dirty="0"/>
            </a:br>
            <a:br>
              <a:rPr lang="en-US" sz="3200" b="0" dirty="0"/>
            </a:b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8FC31-B93C-0743-BD94-8D7FC0C054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Jennifer Faber-Gerling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B71C1-2D7F-6C4D-8CAF-B0E28FF25FA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RN MS ACNS NP-BC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E727933-62EB-5844-A04A-4CA7A6AF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4, 2025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2982724"/>
            <a:ext cx="80887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Non Tuberculous Mycobacterial (NTM)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			Lung Disease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		</a:t>
            </a:r>
            <a:r>
              <a:rPr lang="en-US" sz="2800" dirty="0">
                <a:solidFill>
                  <a:schemeClr val="bg1"/>
                </a:solidFill>
              </a:rPr>
              <a:t>Diagnosis and treatment trends</a:t>
            </a:r>
          </a:p>
        </p:txBody>
      </p:sp>
    </p:spTree>
    <p:extLst>
      <p:ext uri="{BB962C8B-B14F-4D97-AF65-F5344CB8AC3E}">
        <p14:creationId xmlns:p14="http://schemas.microsoft.com/office/powerpoint/2010/main" val="393733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Phenotypes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6088993" cy="4525963"/>
          </a:xfrm>
        </p:spPr>
        <p:txBody>
          <a:bodyPr/>
          <a:lstStyle/>
          <a:p>
            <a:r>
              <a:rPr lang="en-US" sz="2667" dirty="0"/>
              <a:t>Nodular/</a:t>
            </a:r>
            <a:r>
              <a:rPr lang="en-US" sz="2667" dirty="0" err="1"/>
              <a:t>bronchiectatic</a:t>
            </a:r>
            <a:r>
              <a:rPr lang="en-US" sz="2667" dirty="0"/>
              <a:t> disease</a:t>
            </a:r>
          </a:p>
          <a:p>
            <a:r>
              <a:rPr lang="en-US" sz="2667" dirty="0"/>
              <a:t>Women</a:t>
            </a:r>
          </a:p>
          <a:p>
            <a:r>
              <a:rPr lang="en-US" sz="2667" dirty="0"/>
              <a:t>Non smokers</a:t>
            </a:r>
          </a:p>
          <a:p>
            <a:r>
              <a:rPr lang="en-US" sz="2667" dirty="0"/>
              <a:t>Tall, thin, low body mass index</a:t>
            </a:r>
          </a:p>
          <a:p>
            <a:r>
              <a:rPr lang="en-US" sz="2667" dirty="0"/>
              <a:t>RML, </a:t>
            </a:r>
            <a:r>
              <a:rPr lang="en-US" sz="2667" dirty="0" err="1"/>
              <a:t>lingular</a:t>
            </a:r>
            <a:r>
              <a:rPr lang="en-US" sz="2667" dirty="0"/>
              <a:t> predominance</a:t>
            </a:r>
          </a:p>
          <a:p>
            <a:r>
              <a:rPr lang="en-US" sz="2667" dirty="0"/>
              <a:t>Better prognosis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771B407-4216-2C0E-A905-9AD571B90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81" r="14199" b="-2"/>
          <a:stretch/>
        </p:blipFill>
        <p:spPr>
          <a:xfrm>
            <a:off x="6306205" y="956438"/>
            <a:ext cx="5885795" cy="581348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Picture 1028">
            <a:extLst>
              <a:ext uri="{FF2B5EF4-FFF2-40B4-BE49-F238E27FC236}">
                <a16:creationId xmlns:a16="http://schemas.microsoft.com/office/drawing/2014/main" id="{FA33F0D8-5B40-7E42-AD74-89F221929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5830" t="15359" r="56291" b="5728"/>
          <a:stretch/>
        </p:blipFill>
        <p:spPr bwMode="auto">
          <a:xfrm>
            <a:off x="3842920" y="4001380"/>
            <a:ext cx="2253081" cy="28566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312F0-EA5B-8085-5177-733317EE8FAD}"/>
              </a:ext>
            </a:extLst>
          </p:cNvPr>
          <p:cNvSpPr txBox="1"/>
          <p:nvPr/>
        </p:nvSpPr>
        <p:spPr>
          <a:xfrm>
            <a:off x="279093" y="6082098"/>
            <a:ext cx="6364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Kim RD, et al. AJRCCM 2008:178:1066-1047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440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863656-D8AF-B847-A445-0314289C7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407"/>
            <a:ext cx="12192000" cy="1018572"/>
          </a:xfrm>
        </p:spPr>
        <p:txBody>
          <a:bodyPr>
            <a:noAutofit/>
          </a:bodyPr>
          <a:lstStyle/>
          <a:p>
            <a:pPr algn="ctr"/>
            <a:r>
              <a:rPr lang="en-US" sz="2667" b="1" dirty="0">
                <a:cs typeface="Arial" panose="020B0604020202020204" pitchFamily="34" charset="0"/>
              </a:rPr>
              <a:t>Diagnostic Approaches to NTM-LD and Reducing Time to Treatment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8CDD3E-DBDB-EC47-ACC2-17BF92ABA0AB}"/>
              </a:ext>
            </a:extLst>
          </p:cNvPr>
          <p:cNvSpPr txBox="1"/>
          <p:nvPr/>
        </p:nvSpPr>
        <p:spPr>
          <a:xfrm>
            <a:off x="4582493" y="1572161"/>
            <a:ext cx="2661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a typeface="ＭＳ Ｐゴシック" pitchFamily="1" charset="-128"/>
              </a:rPr>
              <a:t>Think about it!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7DBA34-AF7E-4741-A56D-8CA8B0FA6A72}"/>
              </a:ext>
            </a:extLst>
          </p:cNvPr>
          <p:cNvSpPr txBox="1"/>
          <p:nvPr/>
        </p:nvSpPr>
        <p:spPr>
          <a:xfrm>
            <a:off x="7335890" y="3001180"/>
            <a:ext cx="2505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a typeface="ＭＳ Ｐゴシック" pitchFamily="1" charset="-128"/>
              </a:rPr>
              <a:t>Collect a specimen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BDA2AA-8D26-D946-B239-D85A9767EA3F}"/>
              </a:ext>
            </a:extLst>
          </p:cNvPr>
          <p:cNvSpPr txBox="1"/>
          <p:nvPr/>
        </p:nvSpPr>
        <p:spPr>
          <a:xfrm>
            <a:off x="7515097" y="4531867"/>
            <a:ext cx="2664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a typeface="ＭＳ Ｐゴシック" pitchFamily="1" charset="-128"/>
              </a:rPr>
              <a:t>Microscopic examination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F66D8B-6ED1-8D4C-8349-86EAF30E6011}"/>
              </a:ext>
            </a:extLst>
          </p:cNvPr>
          <p:cNvSpPr txBox="1"/>
          <p:nvPr/>
        </p:nvSpPr>
        <p:spPr>
          <a:xfrm>
            <a:off x="3792589" y="5432936"/>
            <a:ext cx="4012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a typeface="ＭＳ Ｐゴシック" pitchFamily="1" charset="-128"/>
              </a:rPr>
              <a:t>Culture (liquid and solid media)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D20743-E106-0C40-917D-4F3E8C3996E0}"/>
              </a:ext>
            </a:extLst>
          </p:cNvPr>
          <p:cNvSpPr txBox="1"/>
          <p:nvPr/>
        </p:nvSpPr>
        <p:spPr>
          <a:xfrm>
            <a:off x="2471168" y="4283504"/>
            <a:ext cx="2097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ea typeface="ＭＳ Ｐゴシック" pitchFamily="1" charset="-128"/>
              </a:rPr>
              <a:t>Identification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BD037-E887-AE40-894E-D8C7B38BBCBD}"/>
              </a:ext>
            </a:extLst>
          </p:cNvPr>
          <p:cNvSpPr txBox="1"/>
          <p:nvPr/>
        </p:nvSpPr>
        <p:spPr>
          <a:xfrm>
            <a:off x="2008721" y="2864579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a typeface="ＭＳ Ｐゴシック" pitchFamily="1" charset="-128"/>
              </a:rPr>
              <a:t>Drug susceptibility</a:t>
            </a:r>
          </a:p>
        </p:txBody>
      </p:sp>
      <p:sp>
        <p:nvSpPr>
          <p:cNvPr id="18" name="Curved Left Arrow 17">
            <a:extLst>
              <a:ext uri="{FF2B5EF4-FFF2-40B4-BE49-F238E27FC236}">
                <a16:creationId xmlns:a16="http://schemas.microsoft.com/office/drawing/2014/main" id="{6B5B953F-AE83-BB49-A01C-FCCCF06EA82C}"/>
              </a:ext>
            </a:extLst>
          </p:cNvPr>
          <p:cNvSpPr/>
          <p:nvPr/>
        </p:nvSpPr>
        <p:spPr>
          <a:xfrm>
            <a:off x="6535787" y="2258228"/>
            <a:ext cx="742951" cy="2686051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Curved Left Arrow 18">
            <a:extLst>
              <a:ext uri="{FF2B5EF4-FFF2-40B4-BE49-F238E27FC236}">
                <a16:creationId xmlns:a16="http://schemas.microsoft.com/office/drawing/2014/main" id="{9A253D46-1356-7D43-A408-BA465479D840}"/>
              </a:ext>
            </a:extLst>
          </p:cNvPr>
          <p:cNvSpPr/>
          <p:nvPr/>
        </p:nvSpPr>
        <p:spPr>
          <a:xfrm rot="10800000">
            <a:off x="4478387" y="2258228"/>
            <a:ext cx="742951" cy="2686051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 descr="mycobacterium-kansasii.jpg">
            <a:extLst>
              <a:ext uri="{FF2B5EF4-FFF2-40B4-BE49-F238E27FC236}">
                <a16:creationId xmlns:a16="http://schemas.microsoft.com/office/drawing/2014/main" id="{D11DFB1F-E6E2-4E44-87E3-D5FAF80A21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0"/>
          <a:stretch/>
        </p:blipFill>
        <p:spPr>
          <a:xfrm>
            <a:off x="5370221" y="4468773"/>
            <a:ext cx="1085851" cy="738555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C960E9F-C3BB-3646-9AE6-97763F98EC67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097" y="3598076"/>
            <a:ext cx="1147260" cy="916261"/>
          </a:xfrm>
          <a:prstGeom prst="rect">
            <a:avLst/>
          </a:prstGeom>
          <a:noFill/>
          <a:ln w="38100">
            <a:solidFill>
              <a:schemeClr val="bg2">
                <a:alpha val="50195"/>
              </a:schemeClr>
            </a:solidFill>
            <a:miter lim="800000"/>
            <a:headEnd/>
            <a:tailEnd/>
          </a:ln>
          <a:effectLst>
            <a:outerShdw blurRad="63500" dist="63500" dir="2700000" algn="ctr" rotWithShape="0">
              <a:schemeClr val="tx1">
                <a:alpha val="67000"/>
              </a:schemeClr>
            </a:outerShdw>
          </a:effectLst>
        </p:spPr>
      </p:pic>
      <p:pic>
        <p:nvPicPr>
          <p:cNvPr id="22" name="Content Placeholder 3" descr="011-2-1-jpg_w800_h600_fit.jpg">
            <a:extLst>
              <a:ext uri="{FF2B5EF4-FFF2-40B4-BE49-F238E27FC236}">
                <a16:creationId xmlns:a16="http://schemas.microsoft.com/office/drawing/2014/main" id="{F4FAEF60-4ACD-6E44-B76A-51D967267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3038" y="2315379"/>
            <a:ext cx="1257300" cy="691467"/>
          </a:xfrm>
          <a:prstGeom prst="rect">
            <a:avLst/>
          </a:prstGeom>
        </p:spPr>
      </p:pic>
      <p:pic>
        <p:nvPicPr>
          <p:cNvPr id="23" name="Picture 22" descr="images.jpeg">
            <a:extLst>
              <a:ext uri="{FF2B5EF4-FFF2-40B4-BE49-F238E27FC236}">
                <a16:creationId xmlns:a16="http://schemas.microsoft.com/office/drawing/2014/main" id="{0571E0AB-CA13-AB4C-9288-F2037628EE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238" y="3458379"/>
            <a:ext cx="1028700" cy="816428"/>
          </a:xfrm>
          <a:prstGeom prst="rect">
            <a:avLst/>
          </a:prstGeom>
        </p:spPr>
      </p:pic>
      <p:pic>
        <p:nvPicPr>
          <p:cNvPr id="24" name="Picture 23" descr="susceptibility.jpg">
            <a:extLst>
              <a:ext uri="{FF2B5EF4-FFF2-40B4-BE49-F238E27FC236}">
                <a16:creationId xmlns:a16="http://schemas.microsoft.com/office/drawing/2014/main" id="{B16F4E9F-08D2-5D47-AC86-7B973957C5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27" y="1884710"/>
            <a:ext cx="965157" cy="94907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48490B0-4D23-1F4B-A88D-9C6F8B77ABE8}"/>
              </a:ext>
            </a:extLst>
          </p:cNvPr>
          <p:cNvSpPr txBox="1"/>
          <p:nvPr/>
        </p:nvSpPr>
        <p:spPr>
          <a:xfrm>
            <a:off x="4996768" y="2861733"/>
            <a:ext cx="1914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ea typeface="ＭＳ Ｐゴシック" pitchFamily="1" charset="-128"/>
              </a:rPr>
              <a:t>Diagnosis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ea typeface="ＭＳ Ｐゴシック" pitchFamily="1" charset="-128"/>
              </a:rPr>
              <a:t>8-12 weeks!</a:t>
            </a:r>
          </a:p>
        </p:txBody>
      </p:sp>
    </p:spTree>
    <p:extLst>
      <p:ext uri="{BB962C8B-B14F-4D97-AF65-F5344CB8AC3E}">
        <p14:creationId xmlns:p14="http://schemas.microsoft.com/office/powerpoint/2010/main" val="206315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92E99-FA79-6FD6-4E21-A960ECA88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Serum Cell-Free DNA-based Detection of Mycobacterium avium Complex Infection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61C33-8C42-33AF-246E-1CADE278AFB0}"/>
              </a:ext>
            </a:extLst>
          </p:cNvPr>
          <p:cNvSpPr txBox="1"/>
          <p:nvPr/>
        </p:nvSpPr>
        <p:spPr>
          <a:xfrm>
            <a:off x="5198302" y="6388461"/>
            <a:ext cx="7127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Li, Lin et al. Am J Respir Crit Care Med 2024 May 15;209(10):1246-1254.</a:t>
            </a:r>
          </a:p>
        </p:txBody>
      </p:sp>
      <p:pic>
        <p:nvPicPr>
          <p:cNvPr id="5" name="Picture 4" descr="A diagram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E7F06602-59B3-AF61-C61D-95CB97FF8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329" y="2231612"/>
            <a:ext cx="8872537" cy="4156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FD7831-05EC-FE85-EC9B-360C3E07E76C}"/>
              </a:ext>
            </a:extLst>
          </p:cNvPr>
          <p:cNvSpPr txBox="1"/>
          <p:nvPr/>
        </p:nvSpPr>
        <p:spPr>
          <a:xfrm>
            <a:off x="8691799" y="2659238"/>
            <a:ext cx="3429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Sensitivity: 98.6% (CI 92.4-100)</a:t>
            </a:r>
          </a:p>
          <a:p>
            <a:r>
              <a:rPr lang="en-US" dirty="0"/>
              <a:t>Specificity: 100% (CI 78.2-100)</a:t>
            </a:r>
          </a:p>
        </p:txBody>
      </p:sp>
    </p:spTree>
    <p:extLst>
      <p:ext uri="{BB962C8B-B14F-4D97-AF65-F5344CB8AC3E}">
        <p14:creationId xmlns:p14="http://schemas.microsoft.com/office/powerpoint/2010/main" val="3976494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79896-C432-0DD0-D48D-7897141A3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Serum Cell-Free DNA changes after treatment initiation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6DF62C-5735-F5F1-7C89-588156257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137" y="2415632"/>
            <a:ext cx="7772400" cy="347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624FA6-17E3-9540-D77A-0EC928C1426D}"/>
              </a:ext>
            </a:extLst>
          </p:cNvPr>
          <p:cNvSpPr txBox="1"/>
          <p:nvPr/>
        </p:nvSpPr>
        <p:spPr>
          <a:xfrm>
            <a:off x="4129715" y="5893310"/>
            <a:ext cx="7661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Li, Lin et al. Am J Respir Crit Care Med 2024 May 15;209(10):1246-1254.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62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92D7-B552-314D-9A85-906A406C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270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Why Early Diagnosis and Reducing Time to Treatment is Important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06AEDE-94C1-E649-A468-E3BB90D64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812"/>
            <a:ext cx="10515600" cy="37278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Disease progression occurs in ∽ 60% of persons who meet ATS/IDSA diagnostic criteria for disease with 3-5 years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Lung function declines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5-year all cause mortality can be as high as 10-33% than in controls: mortality higher in untreated MAC than treated (33% v 22%)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5F760-4A94-9447-914F-B54BF0286CD9}"/>
              </a:ext>
            </a:extLst>
          </p:cNvPr>
          <p:cNvSpPr txBox="1"/>
          <p:nvPr/>
        </p:nvSpPr>
        <p:spPr>
          <a:xfrm>
            <a:off x="1687287" y="3531322"/>
            <a:ext cx="519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Park HY, et al. Chest 2016;150:1222-1232</a:t>
            </a:r>
          </a:p>
          <a:p>
            <a:r>
              <a:rPr lang="en-US" dirty="0"/>
              <a:t>Kimuzuka Y, et al. </a:t>
            </a:r>
            <a:r>
              <a:rPr lang="en-US" dirty="0" err="1"/>
              <a:t>PLoS</a:t>
            </a:r>
            <a:r>
              <a:rPr lang="en-US" dirty="0"/>
              <a:t> ONE 2019;14:e0216034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0369E-791E-8844-B416-9C657A88B019}"/>
              </a:ext>
            </a:extLst>
          </p:cNvPr>
          <p:cNvSpPr txBox="1"/>
          <p:nvPr/>
        </p:nvSpPr>
        <p:spPr>
          <a:xfrm>
            <a:off x="1687287" y="5244832"/>
            <a:ext cx="5177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Ito Y, et al. </a:t>
            </a:r>
            <a:r>
              <a:rPr lang="en-US" dirty="0" err="1"/>
              <a:t>Int</a:t>
            </a:r>
            <a:r>
              <a:rPr lang="en-US" dirty="0"/>
              <a:t> J </a:t>
            </a:r>
            <a:r>
              <a:rPr lang="en-US" dirty="0" err="1"/>
              <a:t>Tuberc</a:t>
            </a:r>
            <a:r>
              <a:rPr lang="en-US" dirty="0"/>
              <a:t> Lung Dis 2012;16:408-14</a:t>
            </a:r>
          </a:p>
          <a:p>
            <a:r>
              <a:rPr lang="en-US" dirty="0"/>
              <a:t>Diel R, et al. BMC Infect Dis 2018;18:206</a:t>
            </a:r>
          </a:p>
          <a:p>
            <a:r>
              <a:rPr lang="en-US" dirty="0" err="1"/>
              <a:t>Jhun</a:t>
            </a:r>
            <a:r>
              <a:rPr lang="en-US" dirty="0"/>
              <a:t> BW, et al. </a:t>
            </a:r>
            <a:r>
              <a:rPr lang="en-US" dirty="0" err="1"/>
              <a:t>Eur</a:t>
            </a:r>
            <a:r>
              <a:rPr lang="en-US" dirty="0"/>
              <a:t> Respir J 2020;55:1900798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E1D729-FBDB-264A-A201-BD77C80510D7}"/>
              </a:ext>
            </a:extLst>
          </p:cNvPr>
          <p:cNvSpPr txBox="1"/>
          <p:nvPr/>
        </p:nvSpPr>
        <p:spPr>
          <a:xfrm>
            <a:off x="1687287" y="2163291"/>
            <a:ext cx="5121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Hwang JA, et al. </a:t>
            </a:r>
            <a:r>
              <a:rPr lang="en-US" dirty="0" err="1"/>
              <a:t>Eur</a:t>
            </a:r>
            <a:r>
              <a:rPr lang="en-US" dirty="0"/>
              <a:t> Respir J, 2017;49:1600537</a:t>
            </a:r>
          </a:p>
          <a:p>
            <a:r>
              <a:rPr lang="en-US" dirty="0"/>
              <a:t>Kwon BS, et al. Respir Med 2019;150:45-50</a:t>
            </a:r>
          </a:p>
          <a:p>
            <a:r>
              <a:rPr lang="en-US" dirty="0"/>
              <a:t>Moon SM, et al. Respir Med 2019;151:1-7</a:t>
            </a:r>
          </a:p>
        </p:txBody>
      </p:sp>
    </p:spTree>
    <p:extLst>
      <p:ext uri="{BB962C8B-B14F-4D97-AF65-F5344CB8AC3E}">
        <p14:creationId xmlns:p14="http://schemas.microsoft.com/office/powerpoint/2010/main" val="1211149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A345-1A1E-064C-956A-033121047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en-US" sz="3600" dirty="0"/>
              <a:t>2020 Multi-Society Clinical Practice  Guideline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02014C-0982-6940-8E24-A2F4FB748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85" t="14683" r="32215" b="33074"/>
          <a:stretch/>
        </p:blipFill>
        <p:spPr>
          <a:xfrm>
            <a:off x="1746181" y="2588110"/>
            <a:ext cx="3861375" cy="2521623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953423E0-3337-494A-A929-C1FAED61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860" y="2456285"/>
            <a:ext cx="4250491" cy="2785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4A797D-A578-124C-A3B4-724A85D71E54}"/>
              </a:ext>
            </a:extLst>
          </p:cNvPr>
          <p:cNvSpPr txBox="1"/>
          <p:nvPr/>
        </p:nvSpPr>
        <p:spPr>
          <a:xfrm>
            <a:off x="3735238" y="6233375"/>
            <a:ext cx="5684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Daley CL, et al. </a:t>
            </a:r>
            <a:r>
              <a:rPr lang="en-US" dirty="0" err="1"/>
              <a:t>Eur</a:t>
            </a:r>
            <a:r>
              <a:rPr lang="en-US" dirty="0"/>
              <a:t> Respir J 2020; 56: 2000535</a:t>
            </a:r>
          </a:p>
        </p:txBody>
      </p:sp>
    </p:spTree>
    <p:extLst>
      <p:ext uri="{BB962C8B-B14F-4D97-AF65-F5344CB8AC3E}">
        <p14:creationId xmlns:p14="http://schemas.microsoft.com/office/powerpoint/2010/main" val="2263423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2020 NTM Diagnostic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252" y="5915363"/>
            <a:ext cx="8294190" cy="4928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Daley CL, et al. CID 2020;71:5-913 and Euro </a:t>
            </a:r>
            <a:r>
              <a:rPr lang="en-US" sz="2000" dirty="0" err="1"/>
              <a:t>Respir</a:t>
            </a:r>
            <a:r>
              <a:rPr lang="en-US" sz="2000" dirty="0"/>
              <a:t> J 2020;56:2000535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1" y="1683606"/>
            <a:ext cx="19180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Pulmonary/systemic symptoms:</a:t>
            </a:r>
          </a:p>
          <a:p>
            <a:r>
              <a:rPr lang="en-US" sz="2400" dirty="0"/>
              <a:t>Cough</a:t>
            </a:r>
          </a:p>
          <a:p>
            <a:r>
              <a:rPr lang="en-US" sz="2400" dirty="0"/>
              <a:t>Fatigue</a:t>
            </a:r>
          </a:p>
          <a:p>
            <a:r>
              <a:rPr lang="en-US" sz="2400" dirty="0"/>
              <a:t>Weight Loss</a:t>
            </a:r>
          </a:p>
        </p:txBody>
      </p:sp>
      <p:sp>
        <p:nvSpPr>
          <p:cNvPr id="5" name="Rectangle 4"/>
          <p:cNvSpPr/>
          <p:nvPr/>
        </p:nvSpPr>
        <p:spPr>
          <a:xfrm>
            <a:off x="4580465" y="1255606"/>
            <a:ext cx="2598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Radiographic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FE88CED8-1D7A-A14B-BF7C-61A4156ED226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 b="9843"/>
          <a:stretch>
            <a:fillRect/>
          </a:stretch>
        </p:blipFill>
        <p:spPr bwMode="auto">
          <a:xfrm>
            <a:off x="4583449" y="1971849"/>
            <a:ext cx="2663993" cy="21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864731" y="1253359"/>
            <a:ext cx="2576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Microbiologic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89944" y="2299160"/>
            <a:ext cx="3998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≥ 2 positive sputum cultures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28012" y="2765692"/>
            <a:ext cx="3384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 1 positive BAL/wash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14277" y="3221849"/>
            <a:ext cx="3898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 1 positive biopsy culture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7578" y="1253357"/>
            <a:ext cx="1573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Clinical</a:t>
            </a:r>
          </a:p>
        </p:txBody>
      </p:sp>
    </p:spTree>
    <p:extLst>
      <p:ext uri="{BB962C8B-B14F-4D97-AF65-F5344CB8AC3E}">
        <p14:creationId xmlns:p14="http://schemas.microsoft.com/office/powerpoint/2010/main" val="206006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AA3582-7447-B04B-92D0-758C5D9C5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44"/>
            <a:ext cx="10515600" cy="104502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Specimen Collection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8A2FCF-A3C1-6C4A-BAB5-718A11A10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1551" y="2638044"/>
            <a:ext cx="4882133" cy="3538469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Not as good as you think</a:t>
            </a:r>
          </a:p>
          <a:p>
            <a:pPr lvl="1"/>
            <a:r>
              <a:rPr lang="en-US" sz="1800" dirty="0"/>
              <a:t>Lidocaine is bacteriostatic</a:t>
            </a:r>
          </a:p>
          <a:p>
            <a:pPr lvl="1"/>
            <a:r>
              <a:rPr lang="en-US" sz="1800" dirty="0"/>
              <a:t>Specimen is dilute</a:t>
            </a:r>
          </a:p>
          <a:p>
            <a:pPr lvl="1"/>
            <a:r>
              <a:rPr lang="en-US" sz="1800" dirty="0"/>
              <a:t>Sampling error</a:t>
            </a:r>
          </a:p>
          <a:p>
            <a:pPr lvl="1"/>
            <a:r>
              <a:rPr lang="en-US" sz="1800" dirty="0"/>
              <a:t>Unable to determine bacterial load</a:t>
            </a:r>
          </a:p>
          <a:p>
            <a:pPr lvl="1"/>
            <a:r>
              <a:rPr lang="en-US" sz="1800" dirty="0"/>
              <a:t>Risks</a:t>
            </a:r>
          </a:p>
          <a:p>
            <a:pPr lvl="1"/>
            <a:r>
              <a:rPr lang="en-US" sz="1800" dirty="0"/>
              <a:t>Costs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1D9FFC-171B-6446-9979-AB2E20CF1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6" y="2638045"/>
            <a:ext cx="5015485" cy="3538468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Better than you think</a:t>
            </a:r>
          </a:p>
          <a:p>
            <a:pPr lvl="1"/>
            <a:r>
              <a:rPr lang="en-US" sz="1800" dirty="0"/>
              <a:t>Multiple specimens – 3 over at least one week, preferably over weeks</a:t>
            </a:r>
          </a:p>
          <a:p>
            <a:pPr lvl="1"/>
            <a:r>
              <a:rPr lang="en-US" sz="1800" dirty="0"/>
              <a:t>Sputum AFB smear positivity and number of cultures are associated with progression of NTM disease</a:t>
            </a:r>
          </a:p>
          <a:p>
            <a:pPr lvl="1"/>
            <a:r>
              <a:rPr lang="en-US" sz="1800" dirty="0"/>
              <a:t>Similar culture yield as bronchoscopy in TB and NTM</a:t>
            </a:r>
          </a:p>
          <a:p>
            <a:pPr lvl="1"/>
            <a:r>
              <a:rPr lang="en-US" sz="1800" dirty="0"/>
              <a:t>Induction with hypertonic saline is easy! Patients can do it at home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4F0DC9-6A13-EF4D-BACC-AED9BB790734}"/>
              </a:ext>
            </a:extLst>
          </p:cNvPr>
          <p:cNvSpPr txBox="1"/>
          <p:nvPr/>
        </p:nvSpPr>
        <p:spPr>
          <a:xfrm>
            <a:off x="1553336" y="1575125"/>
            <a:ext cx="4661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Bronchoscopy specimens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FEE026-00DC-DE45-AE6D-03DB32F16B64}"/>
              </a:ext>
            </a:extLst>
          </p:cNvPr>
          <p:cNvSpPr txBox="1"/>
          <p:nvPr/>
        </p:nvSpPr>
        <p:spPr>
          <a:xfrm>
            <a:off x="7615239" y="1564014"/>
            <a:ext cx="163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Sputum</a:t>
            </a:r>
          </a:p>
        </p:txBody>
      </p:sp>
    </p:spTree>
    <p:extLst>
      <p:ext uri="{BB962C8B-B14F-4D97-AF65-F5344CB8AC3E}">
        <p14:creationId xmlns:p14="http://schemas.microsoft.com/office/powerpoint/2010/main" val="289309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71601"/>
          </a:xfrm>
        </p:spPr>
        <p:txBody>
          <a:bodyPr>
            <a:normAutofit/>
          </a:bodyPr>
          <a:lstStyle/>
          <a:p>
            <a:r>
              <a:rPr lang="en-US" sz="3200" dirty="0"/>
              <a:t>The factors to consider when initiating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NTM species</a:t>
            </a:r>
          </a:p>
          <a:p>
            <a:pPr marL="0" indent="0">
              <a:buNone/>
            </a:pPr>
            <a:r>
              <a:rPr lang="en-US" sz="2400" dirty="0"/>
              <a:t>	-Likelihood of pathogenicity</a:t>
            </a:r>
          </a:p>
          <a:p>
            <a:pPr marL="0" indent="0">
              <a:buNone/>
            </a:pPr>
            <a:r>
              <a:rPr lang="en-US" sz="2400" dirty="0"/>
              <a:t>	-Resistance pattern</a:t>
            </a:r>
          </a:p>
          <a:p>
            <a:pPr marL="0" indent="0">
              <a:buNone/>
            </a:pPr>
            <a:r>
              <a:rPr lang="en-US" sz="2400" dirty="0"/>
              <a:t>Severity of disease</a:t>
            </a:r>
          </a:p>
          <a:p>
            <a:pPr marL="0" indent="0">
              <a:buNone/>
            </a:pPr>
            <a:r>
              <a:rPr lang="en-US" sz="2400" dirty="0"/>
              <a:t>	-Smear positivity</a:t>
            </a:r>
          </a:p>
          <a:p>
            <a:pPr marL="0" indent="0">
              <a:buNone/>
            </a:pPr>
            <a:r>
              <a:rPr lang="en-US" sz="2400" dirty="0"/>
              <a:t>	-</a:t>
            </a:r>
            <a:r>
              <a:rPr lang="en-US" sz="2400" dirty="0" err="1"/>
              <a:t>Cavitary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Host predictors for progression</a:t>
            </a:r>
          </a:p>
          <a:p>
            <a:pPr marL="0" indent="0">
              <a:buNone/>
            </a:pPr>
            <a:r>
              <a:rPr lang="en-US" sz="2400" dirty="0"/>
              <a:t>	-BMI of the patient</a:t>
            </a:r>
          </a:p>
          <a:p>
            <a:pPr marL="0" indent="0">
              <a:buNone/>
            </a:pPr>
            <a:r>
              <a:rPr lang="en-US" sz="2400" dirty="0"/>
              <a:t>	-Immune competency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Drugs</a:t>
            </a:r>
          </a:p>
          <a:p>
            <a:pPr marL="0" indent="0">
              <a:buNone/>
            </a:pPr>
            <a:r>
              <a:rPr lang="en-US" sz="2400" dirty="0"/>
              <a:t>	-Multiple drugs</a:t>
            </a:r>
          </a:p>
          <a:p>
            <a:pPr marL="0" indent="0">
              <a:buNone/>
            </a:pPr>
            <a:r>
              <a:rPr lang="en-US" sz="2400" dirty="0"/>
              <a:t>	-Long duration</a:t>
            </a:r>
          </a:p>
          <a:p>
            <a:pPr marL="0" indent="0">
              <a:buNone/>
            </a:pPr>
            <a:r>
              <a:rPr lang="en-US" sz="2400" dirty="0"/>
              <a:t>	-Cost of treatment</a:t>
            </a:r>
          </a:p>
          <a:p>
            <a:pPr marL="0" indent="0">
              <a:buNone/>
            </a:pPr>
            <a:r>
              <a:rPr lang="en-US" sz="2400" dirty="0"/>
              <a:t>Patient priorities</a:t>
            </a:r>
          </a:p>
          <a:p>
            <a:pPr marL="0" indent="0">
              <a:buNone/>
            </a:pPr>
            <a:r>
              <a:rPr lang="en-US" sz="2400" i="1" dirty="0"/>
              <a:t>	-Few symptoms:  cough, 			fatigue, weight loss</a:t>
            </a:r>
          </a:p>
          <a:p>
            <a:pPr marL="0" indent="0">
              <a:buNone/>
            </a:pPr>
            <a:r>
              <a:rPr lang="en-US" sz="2400" i="1" dirty="0"/>
              <a:t>	-Quality of life: assessment, 		good QOL may 			consider delaying 			</a:t>
            </a:r>
            <a:r>
              <a:rPr lang="en-US" sz="2400" dirty="0"/>
              <a:t>treatment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641216" y="6305473"/>
            <a:ext cx="82877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39">
              <a:defRPr/>
            </a:pPr>
            <a:r>
              <a:rPr lang="en-US" sz="2000" dirty="0"/>
              <a:t>Daley CL, et al. </a:t>
            </a:r>
            <a:r>
              <a:rPr lang="en-US" sz="2000" i="1" dirty="0"/>
              <a:t>CID</a:t>
            </a:r>
            <a:r>
              <a:rPr lang="en-US" sz="2000" dirty="0"/>
              <a:t> 2020;71:5-913 and </a:t>
            </a:r>
            <a:r>
              <a:rPr lang="en-US" sz="2000" i="1" dirty="0"/>
              <a:t>Euro </a:t>
            </a:r>
            <a:r>
              <a:rPr lang="en-US" sz="2000" i="1" dirty="0" err="1"/>
              <a:t>Respir</a:t>
            </a:r>
            <a:r>
              <a:rPr lang="en-US" sz="2000" i="1" dirty="0"/>
              <a:t> J </a:t>
            </a:r>
            <a:r>
              <a:rPr lang="en-US" sz="2000" dirty="0"/>
              <a:t>2020;56:2000535</a:t>
            </a:r>
          </a:p>
        </p:txBody>
      </p:sp>
    </p:spTree>
    <p:extLst>
      <p:ext uri="{BB962C8B-B14F-4D97-AF65-F5344CB8AC3E}">
        <p14:creationId xmlns:p14="http://schemas.microsoft.com/office/powerpoint/2010/main" val="328717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8496B7-C036-FC41-A783-0CBBDCC6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87" y="48790"/>
            <a:ext cx="10515600" cy="9881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Initiate Treatment or ”Watchful Waiting”?</a:t>
            </a:r>
            <a:endParaRPr lang="en-US" b="1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789CCDF-651C-1B44-88F8-CD9F913F8CD8}"/>
              </a:ext>
            </a:extLst>
          </p:cNvPr>
          <p:cNvGraphicFramePr>
            <a:graphicFrameLocks/>
          </p:cNvGraphicFramePr>
          <p:nvPr/>
        </p:nvGraphicFramePr>
        <p:xfrm>
          <a:off x="597673" y="1318271"/>
          <a:ext cx="10967628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67628">
                  <a:extLst>
                    <a:ext uri="{9D8B030D-6E8A-4147-A177-3AD203B41FA5}">
                      <a16:colId xmlns:a16="http://schemas.microsoft.com/office/drawing/2014/main" val="1997224482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/>
                        <a:t>Recommendation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566036"/>
                  </a:ext>
                </a:extLst>
              </a:tr>
              <a:tr h="12293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patients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who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diagnostic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criteria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NTM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pulmonary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disease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suggest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initiation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treatment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rather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than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watchful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waiting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especially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context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positive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acid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-fast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bacilli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sputum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smears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cavitary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lung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disease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conditional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very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certainty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estimates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18138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D555A30-578B-C343-B3AB-B1E9768ED528}"/>
              </a:ext>
            </a:extLst>
          </p:cNvPr>
          <p:cNvSpPr txBox="1"/>
          <p:nvPr/>
        </p:nvSpPr>
        <p:spPr>
          <a:xfrm>
            <a:off x="605495" y="2915721"/>
            <a:ext cx="5871781" cy="31085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891" indent="-342891" defTabSz="914377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Host and organism factors are related to progression of disease</a:t>
            </a:r>
          </a:p>
          <a:p>
            <a:pPr marL="800080" lvl="1" indent="-34289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Some NTM species are more pathogenic than others</a:t>
            </a:r>
          </a:p>
          <a:p>
            <a:pPr marL="800080" lvl="1" indent="-34289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Immunocompromised at greater risk</a:t>
            </a:r>
          </a:p>
          <a:p>
            <a:pPr marL="342891" indent="-342891" defTabSz="914377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Cohort studies have reported that </a:t>
            </a:r>
            <a:r>
              <a:rPr lang="en-US" b="1" dirty="0">
                <a:solidFill>
                  <a:prstClr val="black"/>
                </a:solidFill>
              </a:rPr>
              <a:t>bacterial load </a:t>
            </a:r>
            <a:r>
              <a:rPr lang="en-US" dirty="0">
                <a:solidFill>
                  <a:prstClr val="black"/>
                </a:solidFill>
              </a:rPr>
              <a:t>(i.e., smear positive) and </a:t>
            </a:r>
            <a:r>
              <a:rPr lang="en-US" b="1" dirty="0">
                <a:solidFill>
                  <a:prstClr val="black"/>
                </a:solidFill>
              </a:rPr>
              <a:t>radiographic extent of disease </a:t>
            </a:r>
            <a:r>
              <a:rPr lang="en-US" dirty="0">
                <a:solidFill>
                  <a:prstClr val="black"/>
                </a:solidFill>
              </a:rPr>
              <a:t>(i.e. cavitary) are predictors of progression</a:t>
            </a:r>
          </a:p>
          <a:p>
            <a:pPr marL="342891" indent="-342891" defTabSz="914377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Other predictors are older age, low body mass index (&lt;18.5), co-morbidities, low albumin, anemia, elevated inflammatory indices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D44F2-778B-1B4B-BA57-864FA92BF595}"/>
              </a:ext>
            </a:extLst>
          </p:cNvPr>
          <p:cNvSpPr txBox="1"/>
          <p:nvPr/>
        </p:nvSpPr>
        <p:spPr>
          <a:xfrm>
            <a:off x="1738648" y="6323583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Daley CL, et al. CID 2020;71:905-913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2A1AFD-B13C-F14F-B3FD-99AF2486AD08}"/>
              </a:ext>
            </a:extLst>
          </p:cNvPr>
          <p:cNvSpPr/>
          <p:nvPr/>
        </p:nvSpPr>
        <p:spPr>
          <a:xfrm>
            <a:off x="8114479" y="2910204"/>
            <a:ext cx="2376264" cy="59766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488 with MAC-PD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(per ATS)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EF1448-3BDD-0642-A063-9374F15042D4}"/>
              </a:ext>
            </a:extLst>
          </p:cNvPr>
          <p:cNvCxnSpPr>
            <a:cxnSpLocks/>
          </p:cNvCxnSpPr>
          <p:nvPr/>
        </p:nvCxnSpPr>
        <p:spPr>
          <a:xfrm flipH="1">
            <a:off x="8430126" y="3522145"/>
            <a:ext cx="889535" cy="5847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91D099-43F0-0A44-8586-4CA209409CCB}"/>
              </a:ext>
            </a:extLst>
          </p:cNvPr>
          <p:cNvCxnSpPr>
            <a:cxnSpLocks/>
          </p:cNvCxnSpPr>
          <p:nvPr/>
        </p:nvCxnSpPr>
        <p:spPr>
          <a:xfrm>
            <a:off x="9319659" y="3522145"/>
            <a:ext cx="922971" cy="586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22BEE-6C01-B944-81E5-151660E5F3A5}"/>
              </a:ext>
            </a:extLst>
          </p:cNvPr>
          <p:cNvSpPr/>
          <p:nvPr/>
        </p:nvSpPr>
        <p:spPr>
          <a:xfrm>
            <a:off x="7690532" y="4131341"/>
            <a:ext cx="1421205" cy="63866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62.5%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Progressed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EB5BF6-E6D4-1E42-9C80-A6E9FACEB31F}"/>
              </a:ext>
            </a:extLst>
          </p:cNvPr>
          <p:cNvSpPr/>
          <p:nvPr/>
        </p:nvSpPr>
        <p:spPr>
          <a:xfrm>
            <a:off x="9510418" y="4122775"/>
            <a:ext cx="1464423" cy="64581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23.6%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Stable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6162F9-6897-9044-A7AA-15B5693C81DF}"/>
              </a:ext>
            </a:extLst>
          </p:cNvPr>
          <p:cNvCxnSpPr>
            <a:cxnSpLocks/>
          </p:cNvCxnSpPr>
          <p:nvPr/>
        </p:nvCxnSpPr>
        <p:spPr>
          <a:xfrm>
            <a:off x="10268085" y="4768587"/>
            <a:ext cx="0" cy="3480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AA52404-7E6A-4441-BFCE-573178A04156}"/>
              </a:ext>
            </a:extLst>
          </p:cNvPr>
          <p:cNvSpPr/>
          <p:nvPr/>
        </p:nvSpPr>
        <p:spPr>
          <a:xfrm>
            <a:off x="9709361" y="5136503"/>
            <a:ext cx="1112819" cy="819932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51.6%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97899B-869B-DE4B-83DB-B085E703A568}"/>
              </a:ext>
            </a:extLst>
          </p:cNvPr>
          <p:cNvSpPr txBox="1"/>
          <p:nvPr/>
        </p:nvSpPr>
        <p:spPr>
          <a:xfrm>
            <a:off x="7841689" y="5317953"/>
            <a:ext cx="2649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pitchFamily="1" charset="0"/>
                <a:ea typeface="ＭＳ Ｐゴシック" pitchFamily="1" charset="-128"/>
              </a:rPr>
              <a:t>Spontaneously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 pitchFamily="1" charset="0"/>
                <a:ea typeface="ＭＳ Ｐゴシック" pitchFamily="1" charset="-128"/>
              </a:rPr>
              <a:t>culture converted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7F15D3-41B6-6747-B1BE-D7536D75ACB6}"/>
              </a:ext>
            </a:extLst>
          </p:cNvPr>
          <p:cNvSpPr/>
          <p:nvPr/>
        </p:nvSpPr>
        <p:spPr>
          <a:xfrm>
            <a:off x="7337027" y="6335103"/>
            <a:ext cx="47446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>
              <a:spcBef>
                <a:spcPts val="200"/>
              </a:spcBef>
              <a:spcAft>
                <a:spcPts val="400"/>
              </a:spcAft>
              <a:defRPr/>
            </a:pPr>
            <a:r>
              <a:rPr lang="en-US" sz="1600" dirty="0">
                <a:solidFill>
                  <a:prstClr val="black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Hwang JA, et al. </a:t>
            </a:r>
            <a:r>
              <a:rPr lang="en-US" sz="1600" dirty="0" err="1">
                <a:solidFill>
                  <a:prstClr val="black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Eur</a:t>
            </a:r>
            <a:r>
              <a:rPr lang="en-US" sz="1600" dirty="0">
                <a:solidFill>
                  <a:prstClr val="black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Respir J 2017;49:1600537</a:t>
            </a:r>
            <a:endParaRPr lang="en-US" sz="1600" dirty="0">
              <a:solidFill>
                <a:prstClr val="black"/>
              </a:solidFill>
              <a:ea typeface="ＭＳ Ｐゴシック" pitchFamily="1" charset="-128"/>
              <a:cs typeface="Arial" panose="020B0604020202020204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D4DC2935-B421-9D4D-88E0-1B9E31BF87E4}"/>
              </a:ext>
            </a:extLst>
          </p:cNvPr>
          <p:cNvSpPr/>
          <p:nvPr/>
        </p:nvSpPr>
        <p:spPr>
          <a:xfrm>
            <a:off x="6477275" y="2910203"/>
            <a:ext cx="583092" cy="30462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5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3" grpId="0" animBg="1"/>
      <p:bldP spid="14" grpId="0" animBg="1"/>
      <p:bldP spid="16" grpId="0" animBg="1"/>
      <p:bldP spid="17" grpId="0"/>
      <p:bldP spid="18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7E337-33B9-190F-8957-93806CB66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A3A9C-2424-BBA5-D944-B21094E26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21920" tIns="60960" rIns="121920" bIns="60960" rtlCol="0" anchor="t">
            <a:normAutofit/>
          </a:bodyPr>
          <a:lstStyle/>
          <a:p>
            <a:r>
              <a:rPr lang="en-US" dirty="0"/>
              <a:t>Insmed:  speaker bureau/advisory board</a:t>
            </a:r>
          </a:p>
        </p:txBody>
      </p:sp>
    </p:spTree>
    <p:extLst>
      <p:ext uri="{BB962C8B-B14F-4D97-AF65-F5344CB8AC3E}">
        <p14:creationId xmlns:p14="http://schemas.microsoft.com/office/powerpoint/2010/main" val="2248363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8496B7-C036-FC41-A783-0CBBDCC6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33" y="48790"/>
            <a:ext cx="10837185" cy="9881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Composition of Treatment Regimen</a:t>
            </a:r>
            <a:br>
              <a:rPr lang="en-US" b="1" dirty="0">
                <a:cs typeface="Arial" panose="020B0604020202020204" pitchFamily="34" charset="0"/>
              </a:rPr>
            </a:br>
            <a:r>
              <a:rPr lang="en-US" b="1" dirty="0">
                <a:cs typeface="Arial" panose="020B0604020202020204" pitchFamily="34" charset="0"/>
              </a:rPr>
              <a:t>Empiric Treatment vs Susceptibility-based?</a:t>
            </a:r>
          </a:p>
        </p:txBody>
      </p:sp>
      <p:graphicFrame>
        <p:nvGraphicFramePr>
          <p:cNvPr id="31" name="Content Placeholder 3">
            <a:extLst>
              <a:ext uri="{FF2B5EF4-FFF2-40B4-BE49-F238E27FC236}">
                <a16:creationId xmlns:a16="http://schemas.microsoft.com/office/drawing/2014/main" id="{4D351562-0479-9348-A395-CA1BE8DF66FE}"/>
              </a:ext>
            </a:extLst>
          </p:cNvPr>
          <p:cNvGraphicFramePr>
            <a:graphicFrameLocks/>
          </p:cNvGraphicFramePr>
          <p:nvPr/>
        </p:nvGraphicFramePr>
        <p:xfrm>
          <a:off x="714375" y="1263457"/>
          <a:ext cx="10624912" cy="135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24912">
                  <a:extLst>
                    <a:ext uri="{9D8B030D-6E8A-4147-A177-3AD203B41FA5}">
                      <a16:colId xmlns:a16="http://schemas.microsoft.com/office/drawing/2014/main" val="1997224482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/>
                        <a:t>Recommendation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566036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lvl="0"/>
                      <a:r>
                        <a:rPr lang="en-US" sz="19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patients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MAC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pulmonary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disease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suggest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susceptibility-based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treatment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macrolides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amikacin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over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empiric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therapy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conditional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very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certainty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estimates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endParaRPr lang="en-US" sz="19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869413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84110F1A-C36D-9D40-AA88-C2624B686984}"/>
              </a:ext>
            </a:extLst>
          </p:cNvPr>
          <p:cNvSpPr txBox="1"/>
          <p:nvPr/>
        </p:nvSpPr>
        <p:spPr>
          <a:xfrm>
            <a:off x="491251" y="2772161"/>
            <a:ext cx="4959668" cy="33239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ea typeface="ＭＳ Ｐゴシック" pitchFamily="1" charset="-128"/>
              </a:rPr>
              <a:t>Macrolide resistance correlates with poor treatment outcomes.</a:t>
            </a:r>
          </a:p>
          <a:p>
            <a:pPr marL="800080" lvl="1" indent="-34289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ea typeface="ＭＳ Ｐゴシック" pitchFamily="1" charset="-128"/>
              </a:rPr>
              <a:t>Monotherapy trials in HIV-related disseminated MAC </a:t>
            </a:r>
          </a:p>
          <a:p>
            <a:pPr marL="800080" lvl="1" indent="-34289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ea typeface="ＭＳ Ｐゴシック" pitchFamily="1" charset="-128"/>
              </a:rPr>
              <a:t>Retrospective studies in non HIV-related pulmonary disease</a:t>
            </a:r>
          </a:p>
          <a:p>
            <a:pPr marL="354004" lvl="1" indent="-33971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ea typeface="ＭＳ Ｐゴシック" pitchFamily="1" charset="-128"/>
              </a:rPr>
              <a:t>Amikacin resistance associated with specific mutation and worse outcomes</a:t>
            </a:r>
          </a:p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ea typeface="ＭＳ Ｐゴシック" pitchFamily="1" charset="-128"/>
              </a:rPr>
              <a:t>No evidence for other drugs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619424-E7E3-DA4E-BEBC-F3A995B11E32}"/>
              </a:ext>
            </a:extLst>
          </p:cNvPr>
          <p:cNvSpPr txBox="1"/>
          <p:nvPr/>
        </p:nvSpPr>
        <p:spPr>
          <a:xfrm>
            <a:off x="1559727" y="6248639"/>
            <a:ext cx="315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Daley CL, et al. CID 2020;71:5-913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8EAF64F2-5F53-0149-9F37-E5724E75F081}"/>
              </a:ext>
            </a:extLst>
          </p:cNvPr>
          <p:cNvSpPr/>
          <p:nvPr/>
        </p:nvSpPr>
        <p:spPr>
          <a:xfrm>
            <a:off x="5499995" y="2558710"/>
            <a:ext cx="432048" cy="3537439"/>
          </a:xfrm>
          <a:prstGeom prst="leftBrac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4BE407-D9FC-C84E-9455-CFC0E7963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607" y="3210263"/>
            <a:ext cx="5946835" cy="30017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AC055A-0F2F-3646-8CC2-B2AADECD244E}"/>
              </a:ext>
            </a:extLst>
          </p:cNvPr>
          <p:cNvSpPr/>
          <p:nvPr/>
        </p:nvSpPr>
        <p:spPr>
          <a:xfrm>
            <a:off x="5923968" y="25480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CONVERT Study – Randomized, controlled study of ALIS in treatment refractory MAC pulmonary disease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C11B44-5553-7849-9EE7-2E94908DA147}"/>
              </a:ext>
            </a:extLst>
          </p:cNvPr>
          <p:cNvSpPr txBox="1"/>
          <p:nvPr/>
        </p:nvSpPr>
        <p:spPr>
          <a:xfrm>
            <a:off x="6378075" y="6254868"/>
            <a:ext cx="588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Olivier KN, et al. Am J Respir </a:t>
            </a:r>
            <a:r>
              <a:rPr lang="en-US" sz="1600" dirty="0" err="1"/>
              <a:t>Crit</a:t>
            </a:r>
            <a:r>
              <a:rPr lang="en-US" sz="1600" dirty="0"/>
              <a:t> Care Med 2017;195:814-823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B784D9-BD73-504C-808E-6A998C75F77A}"/>
              </a:ext>
            </a:extLst>
          </p:cNvPr>
          <p:cNvSpPr/>
          <p:nvPr/>
        </p:nvSpPr>
        <p:spPr>
          <a:xfrm>
            <a:off x="11059279" y="5096656"/>
            <a:ext cx="560016" cy="86942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2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6" grpId="0" animBg="1"/>
      <p:bldP spid="36" grpId="1" animBg="1"/>
      <p:bldP spid="3" grpId="0"/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255" y="107653"/>
            <a:ext cx="10515600" cy="1325563"/>
          </a:xfrm>
        </p:spPr>
        <p:txBody>
          <a:bodyPr>
            <a:norm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3600" dirty="0">
                <a:cs typeface="Arial" panose="020B0604020202020204" pitchFamily="34" charset="0"/>
              </a:rPr>
              <a:t>Role of Antimicrobial Susceptibility Testing (AST) </a:t>
            </a:r>
            <a:endParaRPr lang="en-US" sz="3600" dirty="0">
              <a:solidFill>
                <a:prstClr val="black"/>
              </a:solidFill>
              <a:ea typeface="ＭＳ Ｐゴシック" pitchFamily="1" charset="-128"/>
              <a:cs typeface="Arial" panose="020B0604020202020204" pitchFamily="34" charset="0"/>
            </a:endParaRPr>
          </a:p>
        </p:txBody>
      </p:sp>
      <p:graphicFrame>
        <p:nvGraphicFramePr>
          <p:cNvPr id="27" name="Content Placeholder 4">
            <a:extLst>
              <a:ext uri="{FF2B5EF4-FFF2-40B4-BE49-F238E27FC236}">
                <a16:creationId xmlns:a16="http://schemas.microsoft.com/office/drawing/2014/main" id="{6241D732-ABB6-404A-BB15-98C417A59C7E}"/>
              </a:ext>
            </a:extLst>
          </p:cNvPr>
          <p:cNvGraphicFramePr>
            <a:graphicFrameLocks/>
          </p:cNvGraphicFramePr>
          <p:nvPr/>
        </p:nvGraphicFramePr>
        <p:xfrm>
          <a:off x="6937229" y="2534265"/>
          <a:ext cx="4781956" cy="285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827">
                  <a:extLst>
                    <a:ext uri="{9D8B030D-6E8A-4147-A177-3AD203B41FA5}">
                      <a16:colId xmlns:a16="http://schemas.microsoft.com/office/drawing/2014/main" val="32208680"/>
                    </a:ext>
                  </a:extLst>
                </a:gridCol>
                <a:gridCol w="856527">
                  <a:extLst>
                    <a:ext uri="{9D8B030D-6E8A-4147-A177-3AD203B41FA5}">
                      <a16:colId xmlns:a16="http://schemas.microsoft.com/office/drawing/2014/main" val="3869761601"/>
                    </a:ext>
                  </a:extLst>
                </a:gridCol>
                <a:gridCol w="787079">
                  <a:extLst>
                    <a:ext uri="{9D8B030D-6E8A-4147-A177-3AD203B41FA5}">
                      <a16:colId xmlns:a16="http://schemas.microsoft.com/office/drawing/2014/main" val="3207545849"/>
                    </a:ext>
                  </a:extLst>
                </a:gridCol>
                <a:gridCol w="843523">
                  <a:extLst>
                    <a:ext uri="{9D8B030D-6E8A-4147-A177-3AD203B41FA5}">
                      <a16:colId xmlns:a16="http://schemas.microsoft.com/office/drawing/2014/main" val="2056342118"/>
                    </a:ext>
                  </a:extLst>
                </a:gridCol>
              </a:tblGrid>
              <a:tr h="446076">
                <a:tc rowSpan="2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Antimicrobial Agent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MIC, </a:t>
                      </a:r>
                      <a:r>
                        <a:rPr lang="en-US" sz="2000" dirty="0" err="1"/>
                        <a:t>ug</a:t>
                      </a:r>
                      <a:r>
                        <a:rPr lang="en-US" sz="2000" dirty="0"/>
                        <a:t>/ml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998157"/>
                  </a:ext>
                </a:extLst>
              </a:tr>
              <a:tr h="559764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</a:t>
                      </a:r>
                      <a:endParaRPr lang="en-US" sz="2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I</a:t>
                      </a:r>
                      <a:endParaRPr lang="en-US" sz="2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R</a:t>
                      </a:r>
                      <a:endParaRPr lang="en-US" sz="20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34856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Clarithromycin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≤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≥ 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03426"/>
                  </a:ext>
                </a:extLst>
              </a:tr>
              <a:tr h="446076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Amikacin (IV)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≤ 16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32</a:t>
                      </a:r>
                      <a:endParaRPr lang="en-U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≥64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032799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Amikacin </a:t>
                      </a:r>
                    </a:p>
                    <a:p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(liposomal inhaled)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≤ 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</a:rPr>
                        <a:t>≥ 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691421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DB79C1C1-E358-FB4D-ADDB-D4711C28DDFE}"/>
              </a:ext>
            </a:extLst>
          </p:cNvPr>
          <p:cNvSpPr txBox="1"/>
          <p:nvPr/>
        </p:nvSpPr>
        <p:spPr>
          <a:xfrm>
            <a:off x="7038100" y="5505715"/>
            <a:ext cx="4580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Calibri" panose="020F0502020204030204"/>
                <a:ea typeface="ＭＳ Ｐゴシック" pitchFamily="1" charset="-128"/>
              </a:rPr>
              <a:t>CLSI. M62 Performance  Standards for Susceptibility Testing,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A2C02-ECC3-8C41-998F-DAC9C1258B2D}"/>
              </a:ext>
            </a:extLst>
          </p:cNvPr>
          <p:cNvSpPr txBox="1"/>
          <p:nvPr/>
        </p:nvSpPr>
        <p:spPr>
          <a:xfrm>
            <a:off x="8576896" y="1913552"/>
            <a:ext cx="1786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2400" b="1" dirty="0">
                <a:latin typeface="Calibri" panose="020F0502020204030204"/>
              </a:rPr>
              <a:t>AST for MAC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A0DFFD-8A92-A746-996C-D22330474AE9}"/>
              </a:ext>
            </a:extLst>
          </p:cNvPr>
          <p:cNvSpPr/>
          <p:nvPr/>
        </p:nvSpPr>
        <p:spPr>
          <a:xfrm>
            <a:off x="3138868" y="3437026"/>
            <a:ext cx="2771187" cy="8215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Macrolide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Amikacin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7F31F-8240-6D49-9801-17BE9C19E842}"/>
              </a:ext>
            </a:extLst>
          </p:cNvPr>
          <p:cNvSpPr/>
          <p:nvPr/>
        </p:nvSpPr>
        <p:spPr>
          <a:xfrm>
            <a:off x="3138868" y="2144383"/>
            <a:ext cx="2771187" cy="8089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Macrolide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Rifampicin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030317-A559-A24E-9928-80F31487F709}"/>
              </a:ext>
            </a:extLst>
          </p:cNvPr>
          <p:cNvSpPr/>
          <p:nvPr/>
        </p:nvSpPr>
        <p:spPr>
          <a:xfrm>
            <a:off x="3159844" y="4689365"/>
            <a:ext cx="2771187" cy="11799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Macrolide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(including </a:t>
            </a:r>
            <a:r>
              <a:rPr lang="en-US" sz="2000" i="1" dirty="0" err="1">
                <a:solidFill>
                  <a:srgbClr val="000000"/>
                </a:solidFill>
              </a:rPr>
              <a:t>erm</a:t>
            </a:r>
            <a:r>
              <a:rPr lang="en-US" sz="2000" dirty="0">
                <a:solidFill>
                  <a:srgbClr val="000000"/>
                </a:solidFill>
              </a:rPr>
              <a:t>(41) gene)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Amikacin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745239-50FA-7F4D-8C12-E31D3CA465B2}"/>
              </a:ext>
            </a:extLst>
          </p:cNvPr>
          <p:cNvSpPr/>
          <p:nvPr/>
        </p:nvSpPr>
        <p:spPr>
          <a:xfrm>
            <a:off x="722362" y="3611119"/>
            <a:ext cx="2402325" cy="47334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5589FD-5B15-0C43-895A-976B428AAA39}"/>
              </a:ext>
            </a:extLst>
          </p:cNvPr>
          <p:cNvSpPr/>
          <p:nvPr/>
        </p:nvSpPr>
        <p:spPr>
          <a:xfrm>
            <a:off x="722362" y="2317191"/>
            <a:ext cx="2402325" cy="5315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M. </a:t>
            </a:r>
            <a:r>
              <a:rPr lang="en-US" i="1" dirty="0" err="1"/>
              <a:t>kansasii</a:t>
            </a:r>
            <a:endParaRPr lang="en-US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471B44-BC57-B240-B7FF-E516E7B0C72C}"/>
              </a:ext>
            </a:extLst>
          </p:cNvPr>
          <p:cNvSpPr/>
          <p:nvPr/>
        </p:nvSpPr>
        <p:spPr>
          <a:xfrm>
            <a:off x="715567" y="4851741"/>
            <a:ext cx="2402325" cy="52220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M. </a:t>
            </a:r>
            <a:r>
              <a:rPr lang="en-US" i="1" dirty="0" err="1"/>
              <a:t>abscessus</a:t>
            </a:r>
            <a:endParaRPr lang="en-US" i="1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EDC1052-B57C-554B-BE0D-F9589DE81B38}"/>
              </a:ext>
            </a:extLst>
          </p:cNvPr>
          <p:cNvSpPr/>
          <p:nvPr/>
        </p:nvSpPr>
        <p:spPr>
          <a:xfrm>
            <a:off x="5931031" y="2534265"/>
            <a:ext cx="1006199" cy="2523679"/>
          </a:xfrm>
          <a:prstGeom prst="leftBrace">
            <a:avLst>
              <a:gd name="adj1" fmla="val 8333"/>
              <a:gd name="adj2" fmla="val 49467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38285-DB5D-664E-8029-554B0B9C4E01}"/>
              </a:ext>
            </a:extLst>
          </p:cNvPr>
          <p:cNvSpPr txBox="1"/>
          <p:nvPr/>
        </p:nvSpPr>
        <p:spPr>
          <a:xfrm>
            <a:off x="1481737" y="154421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C5066-5AC6-0541-8B37-C43F3903E2F9}"/>
              </a:ext>
            </a:extLst>
          </p:cNvPr>
          <p:cNvSpPr txBox="1"/>
          <p:nvPr/>
        </p:nvSpPr>
        <p:spPr>
          <a:xfrm>
            <a:off x="4047566" y="156891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Drugs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6434130" y="6383217"/>
            <a:ext cx="33778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+mn-lt"/>
              </a:rPr>
              <a:t>Daley CL, et al. CID 2020;71:5-913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44510D-6CDE-4DAD-8A6C-74BDE2B6328B}"/>
              </a:ext>
            </a:extLst>
          </p:cNvPr>
          <p:cNvSpPr/>
          <p:nvPr/>
        </p:nvSpPr>
        <p:spPr>
          <a:xfrm>
            <a:off x="10882529" y="3328827"/>
            <a:ext cx="1006199" cy="15420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2002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  <p:bldP spid="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8496B7-C036-FC41-A783-0CBBDCC6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87" y="48790"/>
            <a:ext cx="10515600" cy="98818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Macrolide vs. No Macrolide</a:t>
            </a:r>
          </a:p>
        </p:txBody>
      </p:sp>
      <p:graphicFrame>
        <p:nvGraphicFramePr>
          <p:cNvPr id="31" name="Content Placeholder 3">
            <a:extLst>
              <a:ext uri="{FF2B5EF4-FFF2-40B4-BE49-F238E27FC236}">
                <a16:creationId xmlns:a16="http://schemas.microsoft.com/office/drawing/2014/main" id="{4D351562-0479-9348-A395-CA1BE8DF66FE}"/>
              </a:ext>
            </a:extLst>
          </p:cNvPr>
          <p:cNvGraphicFramePr>
            <a:graphicFrameLocks/>
          </p:cNvGraphicFramePr>
          <p:nvPr/>
        </p:nvGraphicFramePr>
        <p:xfrm>
          <a:off x="695633" y="1263457"/>
          <a:ext cx="10643655" cy="135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43655">
                  <a:extLst>
                    <a:ext uri="{9D8B030D-6E8A-4147-A177-3AD203B41FA5}">
                      <a16:colId xmlns:a16="http://schemas.microsoft.com/office/drawing/2014/main" val="1997224482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/>
                        <a:t>Recommendation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566036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lvl="0"/>
                      <a:r>
                        <a:rPr lang="en-US" sz="19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patients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MAC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pulmonary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disease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3-drug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regimen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that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includes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macrolide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over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3-drug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regimen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without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</a:t>
                      </a:r>
                      <a:r>
                        <a:rPr lang="de-CH" sz="1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macrolide</a:t>
                      </a:r>
                      <a:r>
                        <a:rPr lang="de-CH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(strong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recommendation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very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certainty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estimates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CH" sz="1900" b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</a:t>
                      </a:r>
                      <a:r>
                        <a:rPr lang="de-CH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endParaRPr lang="en-US" sz="19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869413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84110F1A-C36D-9D40-AA88-C2624B686984}"/>
              </a:ext>
            </a:extLst>
          </p:cNvPr>
          <p:cNvSpPr txBox="1"/>
          <p:nvPr/>
        </p:nvSpPr>
        <p:spPr>
          <a:xfrm>
            <a:off x="491251" y="2772162"/>
            <a:ext cx="4959668" cy="30008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ea typeface="ＭＳ Ｐゴシック" pitchFamily="1" charset="-128"/>
              </a:rPr>
              <a:t>No well-designed studies have addressed this issue</a:t>
            </a:r>
          </a:p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>
              <a:solidFill>
                <a:prstClr val="black"/>
              </a:solidFill>
              <a:ea typeface="ＭＳ Ｐゴシック" pitchFamily="1" charset="-128"/>
            </a:endParaRPr>
          </a:p>
          <a:p>
            <a:pPr marL="342891" indent="-331780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ea typeface="ＭＳ Ｐゴシック" pitchFamily="1" charset="-128"/>
              </a:rPr>
              <a:t>Macrolide susceptibility has been a strong predictor of treatment success</a:t>
            </a:r>
          </a:p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>
              <a:solidFill>
                <a:prstClr val="black"/>
              </a:solidFill>
              <a:ea typeface="ＭＳ Ｐゴシック" pitchFamily="1" charset="-128"/>
            </a:endParaRPr>
          </a:p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ea typeface="ＭＳ Ｐゴシック" pitchFamily="1" charset="-128"/>
              </a:rPr>
              <a:t>Loss of the macrolide is associated with a markedly reduced rate of sputum culture conversion (5-36%)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CD622F-A0C5-F84D-A497-9E5055B59CAB}"/>
              </a:ext>
            </a:extLst>
          </p:cNvPr>
          <p:cNvSpPr txBox="1"/>
          <p:nvPr/>
        </p:nvSpPr>
        <p:spPr>
          <a:xfrm>
            <a:off x="5765096" y="2820527"/>
            <a:ext cx="5767720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a typeface="ＭＳ Ｐゴシック" pitchFamily="1" charset="-128"/>
              </a:rPr>
              <a:t>Systematic review (21 studies)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Sustained culture conversion incidence rate ratio: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ea typeface="ＭＳ Ｐゴシック" pitchFamily="1" charset="-128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Macrolide-containing		0.54 (0.45-0.63)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Macrolide-free			0.38 (0.25-0.52)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prstClr val="black"/>
              </a:solidFill>
              <a:ea typeface="ＭＳ Ｐゴシック" pitchFamily="1" charset="-128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Sputum culture conversion increased in macrolide-containing vs macrolide-free regimens as study quality improved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619424-E7E3-DA4E-BEBC-F3A995B11E32}"/>
              </a:ext>
            </a:extLst>
          </p:cNvPr>
          <p:cNvSpPr txBox="1"/>
          <p:nvPr/>
        </p:nvSpPr>
        <p:spPr>
          <a:xfrm>
            <a:off x="1233890" y="6195753"/>
            <a:ext cx="3474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Daley CL, et al. CID 2020;71:5-913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1A3211-1123-F648-9E10-78B18C3E2DC1}"/>
              </a:ext>
            </a:extLst>
          </p:cNvPr>
          <p:cNvSpPr txBox="1"/>
          <p:nvPr/>
        </p:nvSpPr>
        <p:spPr>
          <a:xfrm>
            <a:off x="6384265" y="6177518"/>
            <a:ext cx="5192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err="1">
                <a:solidFill>
                  <a:prstClr val="black"/>
                </a:solidFill>
                <a:ea typeface="ＭＳ Ｐゴシック" pitchFamily="1" charset="-128"/>
              </a:rPr>
              <a:t>Pasipanodya</a:t>
            </a:r>
            <a:r>
              <a:rPr lang="en-US" sz="1600" dirty="0">
                <a:solidFill>
                  <a:prstClr val="black"/>
                </a:solidFill>
                <a:ea typeface="ＭＳ Ｐゴシック" pitchFamily="1" charset="-128"/>
              </a:rPr>
              <a:t> JG, et al. J Anti Chemother 2017;72:i3-19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8EAF64F2-5F53-0149-9F37-E5724E75F081}"/>
              </a:ext>
            </a:extLst>
          </p:cNvPr>
          <p:cNvSpPr/>
          <p:nvPr/>
        </p:nvSpPr>
        <p:spPr>
          <a:xfrm>
            <a:off x="5333048" y="3018381"/>
            <a:ext cx="432048" cy="2862323"/>
          </a:xfrm>
          <a:prstGeom prst="leftBrac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948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5" grpId="0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8496B7-C036-FC41-A783-0CBBDCC6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87" y="48790"/>
            <a:ext cx="10515600" cy="9881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Aminoglycoside vs No Aminoglycoside?</a:t>
            </a:r>
          </a:p>
        </p:txBody>
      </p:sp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68554A6D-7391-0B45-BCE2-39716F97F99B}"/>
              </a:ext>
            </a:extLst>
          </p:cNvPr>
          <p:cNvGraphicFramePr>
            <a:graphicFrameLocks/>
          </p:cNvGraphicFramePr>
          <p:nvPr/>
        </p:nvGraphicFramePr>
        <p:xfrm>
          <a:off x="679300" y="1083683"/>
          <a:ext cx="10659987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9987">
                  <a:extLst>
                    <a:ext uri="{9D8B030D-6E8A-4147-A177-3AD203B41FA5}">
                      <a16:colId xmlns:a16="http://schemas.microsoft.com/office/drawing/2014/main" val="1997224482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/>
                        <a:t>Recommendation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566036"/>
                  </a:ext>
                </a:extLst>
              </a:tr>
              <a:tr h="129032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patients with cavitary or advanced/severe bronchiectatic or macrolide-resistant MAC pulmonary disease, we suggest that parenteral amikacin or streptomycin be included in the initial treatment regimen 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(conditional recommendation, moderate certainty in estimates of effect).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82908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87FF6A8-6280-AA4B-8750-D06AEAE1F792}"/>
              </a:ext>
            </a:extLst>
          </p:cNvPr>
          <p:cNvSpPr txBox="1"/>
          <p:nvPr/>
        </p:nvSpPr>
        <p:spPr>
          <a:xfrm>
            <a:off x="520215" y="2790181"/>
            <a:ext cx="5254647" cy="33239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ea typeface="ＭＳ Ｐゴシック" pitchFamily="1" charset="-128"/>
              </a:rPr>
              <a:t>Randomized placebo-controlled study compared macrolide-based 3 drug regimen with IM streptomycin vs placebo </a:t>
            </a:r>
          </a:p>
          <a:p>
            <a:pPr marL="800080" lvl="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ea typeface="ＭＳ Ｐゴシック" pitchFamily="1" charset="-128"/>
              </a:rPr>
              <a:t>Higher rate of culture conversion with streptomycin for first 3 </a:t>
            </a:r>
            <a:r>
              <a:rPr lang="en-US" sz="2100" dirty="0" err="1">
                <a:solidFill>
                  <a:prstClr val="black"/>
                </a:solidFill>
                <a:ea typeface="ＭＳ Ｐゴシック" pitchFamily="1" charset="-128"/>
              </a:rPr>
              <a:t>mos</a:t>
            </a:r>
            <a:endParaRPr lang="en-US" sz="2100" dirty="0">
              <a:solidFill>
                <a:prstClr val="black"/>
              </a:solidFill>
              <a:ea typeface="ＭＳ Ｐゴシック" pitchFamily="1" charset="-128"/>
            </a:endParaRPr>
          </a:p>
          <a:p>
            <a:pPr marL="457189" lvl="1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prstClr val="black"/>
              </a:solidFill>
              <a:ea typeface="ＭＳ Ｐゴシック" pitchFamily="1" charset="-128"/>
            </a:endParaRPr>
          </a:p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ea typeface="ＭＳ Ｐゴシック" pitchFamily="1" charset="-128"/>
              </a:rPr>
              <a:t>Higher culture conversion in those with macrolide resistant disease when an aminoglycoside is included in regimen</a:t>
            </a:r>
          </a:p>
        </p:txBody>
      </p:sp>
      <p:graphicFrame>
        <p:nvGraphicFramePr>
          <p:cNvPr id="17" name="Content Placeholder 3">
            <a:extLst>
              <a:ext uri="{FF2B5EF4-FFF2-40B4-BE49-F238E27FC236}">
                <a16:creationId xmlns:a16="http://schemas.microsoft.com/office/drawing/2014/main" id="{E8A9DE2D-C781-A34E-989D-BF9E7CF69CFA}"/>
              </a:ext>
            </a:extLst>
          </p:cNvPr>
          <p:cNvGraphicFramePr>
            <a:graphicFrameLocks/>
          </p:cNvGraphicFramePr>
          <p:nvPr/>
        </p:nvGraphicFramePr>
        <p:xfrm>
          <a:off x="6363215" y="2800621"/>
          <a:ext cx="5155456" cy="3313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D82A71-3EA9-E349-B942-906D88978F33}"/>
              </a:ext>
            </a:extLst>
          </p:cNvPr>
          <p:cNvCxnSpPr>
            <a:cxnSpLocks/>
          </p:cNvCxnSpPr>
          <p:nvPr/>
        </p:nvCxnSpPr>
        <p:spPr>
          <a:xfrm>
            <a:off x="7576458" y="3512705"/>
            <a:ext cx="2299831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FA33B2-FF0B-1246-B2E3-0D3604292D5B}"/>
              </a:ext>
            </a:extLst>
          </p:cNvPr>
          <p:cNvCxnSpPr>
            <a:cxnSpLocks/>
          </p:cNvCxnSpPr>
          <p:nvPr/>
        </p:nvCxnSpPr>
        <p:spPr>
          <a:xfrm>
            <a:off x="9876288" y="3512706"/>
            <a:ext cx="0" cy="65169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1ADAC6-D854-1343-99E6-C4A169ACDEDC}"/>
              </a:ext>
            </a:extLst>
          </p:cNvPr>
          <p:cNvCxnSpPr>
            <a:cxnSpLocks/>
          </p:cNvCxnSpPr>
          <p:nvPr/>
        </p:nvCxnSpPr>
        <p:spPr>
          <a:xfrm>
            <a:off x="8186058" y="3365068"/>
            <a:ext cx="229388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6FE5141-9E1B-7E42-98CD-69ED554E133B}"/>
              </a:ext>
            </a:extLst>
          </p:cNvPr>
          <p:cNvSpPr txBox="1"/>
          <p:nvPr/>
        </p:nvSpPr>
        <p:spPr>
          <a:xfrm>
            <a:off x="9845009" y="3532459"/>
            <a:ext cx="675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 pitchFamily="1" charset="0"/>
                <a:ea typeface="ＭＳ Ｐゴシック" pitchFamily="1" charset="-128"/>
              </a:rPr>
              <a:t>P&lt;0.05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C77B69-37FE-7944-91A9-CD0A98C9BE24}"/>
              </a:ext>
            </a:extLst>
          </p:cNvPr>
          <p:cNvCxnSpPr>
            <a:cxnSpLocks/>
          </p:cNvCxnSpPr>
          <p:nvPr/>
        </p:nvCxnSpPr>
        <p:spPr>
          <a:xfrm>
            <a:off x="10479947" y="3365068"/>
            <a:ext cx="0" cy="67333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56919D4-2664-6E4A-A8CC-BF3B6759FEA9}"/>
              </a:ext>
            </a:extLst>
          </p:cNvPr>
          <p:cNvSpPr txBox="1"/>
          <p:nvPr/>
        </p:nvSpPr>
        <p:spPr>
          <a:xfrm>
            <a:off x="6957349" y="6220130"/>
            <a:ext cx="436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ea typeface="ＭＳ Ｐゴシック" pitchFamily="1" charset="-128"/>
              </a:rPr>
              <a:t>Kobashi Y, et al. Resp Med 2007;101:130-138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A90776-DDCC-2141-938F-3F2B4B7A86A4}"/>
              </a:ext>
            </a:extLst>
          </p:cNvPr>
          <p:cNvSpPr txBox="1"/>
          <p:nvPr/>
        </p:nvSpPr>
        <p:spPr>
          <a:xfrm>
            <a:off x="1443025" y="6201882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Daley CL, et al. CID 2020;71:905-913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FB0420A9-4373-BB4C-8EBF-1B660FAADEB6}"/>
              </a:ext>
            </a:extLst>
          </p:cNvPr>
          <p:cNvSpPr/>
          <p:nvPr/>
        </p:nvSpPr>
        <p:spPr>
          <a:xfrm>
            <a:off x="5803541" y="2800621"/>
            <a:ext cx="1092825" cy="3313547"/>
          </a:xfrm>
          <a:prstGeom prst="leftBrac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041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Graphic spid="17" grpId="0">
        <p:bldAsOne/>
      </p:bldGraphic>
      <p:bldP spid="21" grpId="0"/>
      <p:bldP spid="23" grpId="0"/>
      <p:bldP spid="24" grpId="0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8496B7-C036-FC41-A783-0CBBDCC6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87" y="48790"/>
            <a:ext cx="10515600" cy="98818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Inhaled Amikacin?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AF0629F0-18BE-D240-B485-AF01944DDF12}"/>
              </a:ext>
            </a:extLst>
          </p:cNvPr>
          <p:cNvGraphicFramePr>
            <a:graphicFrameLocks/>
          </p:cNvGraphicFramePr>
          <p:nvPr/>
        </p:nvGraphicFramePr>
        <p:xfrm>
          <a:off x="404339" y="1268364"/>
          <a:ext cx="5208157" cy="5116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8157">
                  <a:extLst>
                    <a:ext uri="{9D8B030D-6E8A-4147-A177-3AD203B41FA5}">
                      <a16:colId xmlns:a16="http://schemas.microsoft.com/office/drawing/2014/main" val="1997224482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r>
                        <a:rPr lang="en-US" sz="1900" dirty="0"/>
                        <a:t>Recommendation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566036"/>
                  </a:ext>
                </a:extLst>
              </a:tr>
              <a:tr h="4735473"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patients with newly diagnosed MAC pulmonary disease, we suggest neither inhaled amikacin (parenteral formulation) nor amikacin liposome inhalation suspension (ALIS) be used as part of the initial treatment regimen. 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(conditional recommendation, very low certainty in estimates of effect).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patients with MAC pulmonary disease who have failed therapy after at least six months of guideline-based therapy, we recommend addition of amikacin liposome inhalation suspension (ALIS) to the treatment regimen rather than a standard oral regimen, only. 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(strong recommendation, moderate certainty in estimates of effect).</a:t>
                      </a:r>
                      <a:r>
                        <a:rPr lang="en-US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869413"/>
                  </a:ext>
                </a:extLst>
              </a:tr>
            </a:tbl>
          </a:graphicData>
        </a:graphic>
      </p:graphicFrame>
      <p:sp>
        <p:nvSpPr>
          <p:cNvPr id="26" name="Left Brace 25">
            <a:extLst>
              <a:ext uri="{FF2B5EF4-FFF2-40B4-BE49-F238E27FC236}">
                <a16:creationId xmlns:a16="http://schemas.microsoft.com/office/drawing/2014/main" id="{AE6C5914-4666-F449-AF92-69FDA15F3B90}"/>
              </a:ext>
            </a:extLst>
          </p:cNvPr>
          <p:cNvSpPr/>
          <p:nvPr/>
        </p:nvSpPr>
        <p:spPr>
          <a:xfrm>
            <a:off x="5612497" y="1654629"/>
            <a:ext cx="649209" cy="4106179"/>
          </a:xfrm>
          <a:prstGeom prst="leftBrac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ECE787-D5BC-8542-A9FF-20E00CE96FCF}"/>
              </a:ext>
            </a:extLst>
          </p:cNvPr>
          <p:cNvSpPr/>
          <p:nvPr/>
        </p:nvSpPr>
        <p:spPr>
          <a:xfrm>
            <a:off x="957155" y="6426475"/>
            <a:ext cx="3605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Daley CL, et al. CID 2020;71:905-913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8374649-1192-9248-85FF-63C6297D3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8" t="15517" r="10785" b="16896"/>
          <a:stretch/>
        </p:blipFill>
        <p:spPr>
          <a:xfrm>
            <a:off x="6067212" y="2280770"/>
            <a:ext cx="5812216" cy="2906109"/>
          </a:xfrm>
          <a:prstGeom prst="rect">
            <a:avLst/>
          </a:prstGeom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BA9D164-6CC9-8E46-A767-B0D8489DF0A6}"/>
              </a:ext>
            </a:extLst>
          </p:cNvPr>
          <p:cNvSpPr txBox="1"/>
          <p:nvPr/>
        </p:nvSpPr>
        <p:spPr>
          <a:xfrm>
            <a:off x="7088496" y="6311354"/>
            <a:ext cx="4401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Griffith D, et al. AJRCCM 2018;198:1559-1569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67D3FA-D963-FB4D-8A7A-060C263A7039}"/>
              </a:ext>
            </a:extLst>
          </p:cNvPr>
          <p:cNvSpPr txBox="1"/>
          <p:nvPr/>
        </p:nvSpPr>
        <p:spPr>
          <a:xfrm>
            <a:off x="6397335" y="1543285"/>
            <a:ext cx="5151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CONVERT Study – Randomized, controlled study of ALIS in treatment refractory MAC pulmonary disease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1A93F5-24DE-DA4C-B856-0A66998B1712}"/>
              </a:ext>
            </a:extLst>
          </p:cNvPr>
          <p:cNvSpPr/>
          <p:nvPr/>
        </p:nvSpPr>
        <p:spPr>
          <a:xfrm>
            <a:off x="5698800" y="5176033"/>
            <a:ext cx="6180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600" dirty="0"/>
              <a:t>Proportion of Patients With Negative </a:t>
            </a:r>
          </a:p>
          <a:p>
            <a:pPr algn="ctr"/>
            <a:r>
              <a:rPr lang="en-US" altLang="en-US" sz="1600" dirty="0"/>
              <a:t>Sputum Cultures for MAC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910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8496B7-C036-FC41-A783-0CBBDCC6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87" y="48790"/>
            <a:ext cx="10515600" cy="9881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Administration of the Regimen</a:t>
            </a:r>
            <a:br>
              <a:rPr lang="en-US" b="1" dirty="0">
                <a:cs typeface="Arial" panose="020B0604020202020204" pitchFamily="34" charset="0"/>
              </a:rPr>
            </a:br>
            <a:r>
              <a:rPr lang="en-US" b="1" dirty="0">
                <a:cs typeface="Arial" panose="020B0604020202020204" pitchFamily="34" charset="0"/>
              </a:rPr>
              <a:t>Intermittent vs Daily Therapy?</a:t>
            </a:r>
          </a:p>
        </p:txBody>
      </p:sp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80AE20C9-5EB7-B34C-A279-B56BC16F3918}"/>
              </a:ext>
            </a:extLst>
          </p:cNvPr>
          <p:cNvGraphicFramePr>
            <a:graphicFrameLocks/>
          </p:cNvGraphicFramePr>
          <p:nvPr/>
        </p:nvGraphicFramePr>
        <p:xfrm>
          <a:off x="609601" y="1366637"/>
          <a:ext cx="4946667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6667">
                  <a:extLst>
                    <a:ext uri="{9D8B030D-6E8A-4147-A177-3AD203B41FA5}">
                      <a16:colId xmlns:a16="http://schemas.microsoft.com/office/drawing/2014/main" val="1997224482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r>
                        <a:rPr lang="en-US" sz="1900" dirty="0"/>
                        <a:t>Recommendation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566036"/>
                  </a:ext>
                </a:extLst>
              </a:tr>
              <a:tr h="4927600"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patients with noncavitary nodular/bronchiectatic macrolide-susceptible MAC pulmonary disease, we suggest a three times per week macrolide-based regimen rather than a daily macrolide-based regimen. 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(conditional recommendation, very low certainty in estimates of effect).</a:t>
                      </a:r>
                    </a:p>
                    <a:p>
                      <a:endParaRPr lang="en-US" sz="19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patients with cavitary or severe/advanced nodular bronchiectatic macrolide-susceptible MAC pulmonary disease, we suggest a daily macrolide-based regimen rather than three times per week macrolide-based regimen. 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(conditional recommendation, very low certainty in estimates of effect).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829087"/>
                  </a:ext>
                </a:extLst>
              </a:tr>
            </a:tbl>
          </a:graphicData>
        </a:graphic>
      </p:graphicFrame>
      <p:sp>
        <p:nvSpPr>
          <p:cNvPr id="17" name="Left Brace 16">
            <a:extLst>
              <a:ext uri="{FF2B5EF4-FFF2-40B4-BE49-F238E27FC236}">
                <a16:creationId xmlns:a16="http://schemas.microsoft.com/office/drawing/2014/main" id="{DF7CADB0-9CC6-9D4D-B55E-EA08601F65F5}"/>
              </a:ext>
            </a:extLst>
          </p:cNvPr>
          <p:cNvSpPr/>
          <p:nvPr/>
        </p:nvSpPr>
        <p:spPr>
          <a:xfrm>
            <a:off x="5591945" y="1481968"/>
            <a:ext cx="434103" cy="4549523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C81162-0FED-0848-B72C-3A69C3FBE78D}"/>
              </a:ext>
            </a:extLst>
          </p:cNvPr>
          <p:cNvSpPr txBox="1"/>
          <p:nvPr/>
        </p:nvSpPr>
        <p:spPr>
          <a:xfrm>
            <a:off x="5807968" y="1481967"/>
            <a:ext cx="6048672" cy="45243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ea typeface="ＭＳ Ｐゴシック" pitchFamily="1" charset="-128"/>
              </a:rPr>
              <a:t>Cohort studies have demonstrated similar culture conversion rates with intermittent vs daily therapy</a:t>
            </a:r>
          </a:p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ea typeface="ＭＳ Ｐゴシック" pitchFamily="1" charset="-128"/>
            </a:endParaRPr>
          </a:p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ea typeface="ＭＳ Ｐゴシック" pitchFamily="1" charset="-128"/>
              </a:rPr>
              <a:t>Intermittent therapy has less AEs and better completion rate</a:t>
            </a:r>
          </a:p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ea typeface="ＭＳ Ｐゴシック" pitchFamily="1" charset="-128"/>
            </a:endParaRPr>
          </a:p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ea typeface="ＭＳ Ｐゴシック" pitchFamily="1" charset="-128"/>
              </a:rPr>
              <a:t>No evidence of increased risk of macrolide resistance</a:t>
            </a:r>
          </a:p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ea typeface="ＭＳ Ｐゴシック" pitchFamily="1" charset="-128"/>
            </a:endParaRPr>
          </a:p>
          <a:p>
            <a:pPr marL="342891" indent="-342891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ea typeface="ＭＳ Ｐゴシック" pitchFamily="1" charset="-128"/>
              </a:rPr>
              <a:t>Very low rate of culture conversion with intermittent therapy in cavitary MAC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D4B6FE-F2B0-B641-B2E1-6D04AE445AA5}"/>
              </a:ext>
            </a:extLst>
          </p:cNvPr>
          <p:cNvSpPr/>
          <p:nvPr/>
        </p:nvSpPr>
        <p:spPr>
          <a:xfrm>
            <a:off x="7465929" y="6318002"/>
            <a:ext cx="3605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Daley CL, et al. CID 2020;71:905-913</a:t>
            </a:r>
          </a:p>
        </p:txBody>
      </p:sp>
    </p:spTree>
    <p:extLst>
      <p:ext uri="{BB962C8B-B14F-4D97-AF65-F5344CB8AC3E}">
        <p14:creationId xmlns:p14="http://schemas.microsoft.com/office/powerpoint/2010/main" val="390195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8496B7-C036-FC41-A783-0CBBDCC6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87" y="48790"/>
            <a:ext cx="10515600" cy="98818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Duration of Therapy?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06AA0523-59F9-5444-B318-77CE87D52279}"/>
              </a:ext>
            </a:extLst>
          </p:cNvPr>
          <p:cNvGraphicFramePr>
            <a:graphicFrameLocks/>
          </p:cNvGraphicFramePr>
          <p:nvPr/>
        </p:nvGraphicFramePr>
        <p:xfrm>
          <a:off x="553098" y="1373363"/>
          <a:ext cx="10967628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67628">
                  <a:extLst>
                    <a:ext uri="{9D8B030D-6E8A-4147-A177-3AD203B41FA5}">
                      <a16:colId xmlns:a16="http://schemas.microsoft.com/office/drawing/2014/main" val="1997224482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sz="2000" dirty="0"/>
                        <a:t>Recommendation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7566036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patients with macrolide-susceptible MAC pulmonary disease, we suggest that patients receive treatment for at least 12 months after culture conversion.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(conditional recommendation, very low certainty in estimates of effect). 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18138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993D498-7BA9-004C-8921-98FDE95C2B36}"/>
              </a:ext>
            </a:extLst>
          </p:cNvPr>
          <p:cNvSpPr txBox="1"/>
          <p:nvPr/>
        </p:nvSpPr>
        <p:spPr>
          <a:xfrm>
            <a:off x="543894" y="2951789"/>
            <a:ext cx="5871781" cy="33547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891" indent="-342891" defTabSz="914377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No randomized studies have evaluated the optimum duration of therapy</a:t>
            </a:r>
          </a:p>
          <a:p>
            <a:pPr marL="342891" indent="-342891" defTabSz="914377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Treatment success higher in persons who received at ≥ 12 mos of macrolide-based therapy compared with &lt; 12 </a:t>
            </a:r>
            <a:r>
              <a:rPr lang="en-US" sz="2000" dirty="0" err="1">
                <a:solidFill>
                  <a:prstClr val="black"/>
                </a:solidFill>
                <a:ea typeface="ＭＳ Ｐゴシック" pitchFamily="1" charset="-128"/>
              </a:rPr>
              <a:t>mos</a:t>
            </a: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91" indent="-342891" defTabSz="914377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Bacteriologic relapse in Japan</a:t>
            </a:r>
          </a:p>
          <a:p>
            <a:pPr marL="800080" lvl="1" indent="-34289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5% when treatment for &lt; 15 mos after sputum culture conversion </a:t>
            </a:r>
            <a:r>
              <a:rPr lang="en-US" i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vs</a:t>
            </a:r>
            <a:r>
              <a:rPr lang="en-US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800080" lvl="1" indent="-342891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0% when treatment for &gt; 15 </a:t>
            </a:r>
            <a:r>
              <a:rPr lang="en-US" dirty="0" err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mos</a:t>
            </a:r>
            <a:r>
              <a:rPr lang="en-US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after sputum culture conversion</a:t>
            </a:r>
            <a:endParaRPr lang="en-US" dirty="0">
              <a:solidFill>
                <a:prstClr val="black"/>
              </a:solidFill>
              <a:ea typeface="ＭＳ Ｐゴシック" pitchFamily="1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4DDBD-A94F-7F42-98FC-A1E99BF87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635" y="3111830"/>
            <a:ext cx="4858091" cy="318288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8FE6C0-FAB8-3840-858D-865066386FEC}"/>
              </a:ext>
            </a:extLst>
          </p:cNvPr>
          <p:cNvCxnSpPr/>
          <p:nvPr/>
        </p:nvCxnSpPr>
        <p:spPr>
          <a:xfrm>
            <a:off x="8824813" y="3111829"/>
            <a:ext cx="0" cy="288032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AE4218B-7FEE-0D4D-A87A-56AA2B75A3D8}"/>
              </a:ext>
            </a:extLst>
          </p:cNvPr>
          <p:cNvSpPr txBox="1"/>
          <p:nvPr/>
        </p:nvSpPr>
        <p:spPr>
          <a:xfrm>
            <a:off x="1869629" y="6384406"/>
            <a:ext cx="3605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Daley CL, et al. CID 2020;71:905-913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AF0CC5-35CF-834F-9000-B981C2DC518A}"/>
              </a:ext>
            </a:extLst>
          </p:cNvPr>
          <p:cNvSpPr txBox="1"/>
          <p:nvPr/>
        </p:nvSpPr>
        <p:spPr>
          <a:xfrm>
            <a:off x="6664572" y="6384406"/>
            <a:ext cx="4854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Kadota</a:t>
            </a:r>
            <a:r>
              <a:rPr lang="en-US" sz="1600" dirty="0"/>
              <a:t> JI, et al. Infect </a:t>
            </a:r>
            <a:r>
              <a:rPr lang="en-US" sz="1600" dirty="0" err="1"/>
              <a:t>Chemother</a:t>
            </a:r>
            <a:r>
              <a:rPr lang="en-US" sz="1600" dirty="0"/>
              <a:t> 2017;23:293-300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E8325719-F63D-B44E-9BAF-785A0ECD4EB8}"/>
              </a:ext>
            </a:extLst>
          </p:cNvPr>
          <p:cNvSpPr/>
          <p:nvPr/>
        </p:nvSpPr>
        <p:spPr>
          <a:xfrm>
            <a:off x="6446611" y="3111830"/>
            <a:ext cx="432048" cy="3182887"/>
          </a:xfrm>
          <a:prstGeom prst="leftBrac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45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Mycobacterium </a:t>
            </a:r>
            <a:r>
              <a:rPr lang="en-US" dirty="0" err="1"/>
              <a:t>avium</a:t>
            </a:r>
            <a:r>
              <a:rPr lang="en-US" dirty="0"/>
              <a:t> complex (MAC)</a:t>
            </a:r>
          </a:p>
        </p:txBody>
      </p:sp>
      <p:sp>
        <p:nvSpPr>
          <p:cNvPr id="5" name="Rectangle 4"/>
          <p:cNvSpPr/>
          <p:nvPr/>
        </p:nvSpPr>
        <p:spPr>
          <a:xfrm>
            <a:off x="70334" y="6323453"/>
            <a:ext cx="260008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dirty="0"/>
              <a:t> 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2697" y="1600202"/>
            <a:ext cx="10799703" cy="466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1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Mycobacteriology Laboratory Results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2007220"/>
          <a:ext cx="109728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1846776615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245950012"/>
                    </a:ext>
                  </a:extLst>
                </a:gridCol>
              </a:tblGrid>
              <a:tr h="3779520">
                <a:tc>
                  <a:txBody>
                    <a:bodyPr/>
                    <a:lstStyle/>
                    <a:p>
                      <a:r>
                        <a:rPr lang="en-US" sz="2400" b="1" dirty="0"/>
                        <a:t>Identification:</a:t>
                      </a:r>
                    </a:p>
                    <a:p>
                      <a:r>
                        <a:rPr lang="en-US" sz="2400" b="0" dirty="0"/>
                        <a:t>M.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baseline="0" dirty="0" err="1"/>
                        <a:t>avium</a:t>
                      </a:r>
                      <a:r>
                        <a:rPr lang="en-US" sz="2400" b="0" baseline="0" dirty="0"/>
                        <a:t> complex</a:t>
                      </a:r>
                    </a:p>
                    <a:p>
                      <a:endParaRPr lang="en-US" sz="2400" b="0" baseline="0" dirty="0"/>
                    </a:p>
                    <a:p>
                      <a:r>
                        <a:rPr lang="en-US" sz="2400" b="1" baseline="0" dirty="0"/>
                        <a:t>Drug susceptibility:</a:t>
                      </a:r>
                    </a:p>
                    <a:p>
                      <a:r>
                        <a:rPr lang="en-US" sz="2400" b="1" i="1" baseline="0" dirty="0">
                          <a:solidFill>
                            <a:schemeClr val="tx1"/>
                          </a:solidFill>
                        </a:rPr>
                        <a:t>Amikacin R</a:t>
                      </a:r>
                    </a:p>
                    <a:p>
                      <a:r>
                        <a:rPr lang="en-US" sz="2400" b="1" i="1" baseline="0" dirty="0">
                          <a:solidFill>
                            <a:schemeClr val="tx1"/>
                          </a:solidFill>
                        </a:rPr>
                        <a:t>Clarithromycin S</a:t>
                      </a:r>
                    </a:p>
                    <a:p>
                      <a:r>
                        <a:rPr lang="en-US" sz="2400" b="0" baseline="0" dirty="0"/>
                        <a:t>Rifampin S</a:t>
                      </a:r>
                    </a:p>
                    <a:p>
                      <a:r>
                        <a:rPr lang="en-US" sz="2400" b="0" baseline="0" dirty="0"/>
                        <a:t>Ethambutol R</a:t>
                      </a:r>
                    </a:p>
                    <a:p>
                      <a:r>
                        <a:rPr lang="en-US" sz="2400" b="0" baseline="0" dirty="0"/>
                        <a:t>Linezolid R</a:t>
                      </a:r>
                    </a:p>
                    <a:p>
                      <a:r>
                        <a:rPr lang="en-US" sz="2400" b="0" baseline="0" dirty="0" err="1"/>
                        <a:t>Moxifloxacin</a:t>
                      </a:r>
                      <a:r>
                        <a:rPr lang="en-US" sz="2400" b="0" baseline="0" dirty="0"/>
                        <a:t> I</a:t>
                      </a:r>
                      <a:endParaRPr lang="en-US" sz="24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Identification:</a:t>
                      </a:r>
                    </a:p>
                    <a:p>
                      <a:r>
                        <a:rPr lang="en-US" sz="2400" b="0" dirty="0"/>
                        <a:t>100 colonies of M. </a:t>
                      </a:r>
                      <a:r>
                        <a:rPr lang="en-US" sz="2400" b="0" dirty="0" err="1"/>
                        <a:t>intracellulare</a:t>
                      </a:r>
                      <a:r>
                        <a:rPr lang="en-US" sz="2400" b="0" dirty="0"/>
                        <a:t> </a:t>
                      </a:r>
                      <a:r>
                        <a:rPr lang="en-US" sz="2400" b="0" dirty="0" err="1"/>
                        <a:t>ssp</a:t>
                      </a:r>
                      <a:r>
                        <a:rPr lang="en-US" sz="2400" b="0" dirty="0"/>
                        <a:t> chimaera</a:t>
                      </a:r>
                    </a:p>
                    <a:p>
                      <a:endParaRPr lang="en-US" sz="2400" b="0" dirty="0"/>
                    </a:p>
                    <a:p>
                      <a:r>
                        <a:rPr lang="en-US" sz="2400" b="1" dirty="0"/>
                        <a:t>Drug</a:t>
                      </a:r>
                      <a:r>
                        <a:rPr lang="en-US" sz="2400" b="1" baseline="0" dirty="0"/>
                        <a:t> Susceptibility:              MIC</a:t>
                      </a:r>
                    </a:p>
                    <a:p>
                      <a:r>
                        <a:rPr lang="en-US" sz="2400" b="1" i="1" baseline="0" dirty="0">
                          <a:solidFill>
                            <a:schemeClr val="tx1"/>
                          </a:solidFill>
                        </a:rPr>
                        <a:t>Amikacin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chemeClr val="accent4"/>
                          </a:solidFill>
                        </a:rPr>
                        <a:t> </a:t>
                      </a:r>
                      <a:r>
                        <a:rPr lang="en-US" sz="2400" b="1" baseline="0" dirty="0"/>
                        <a:t>                                </a:t>
                      </a:r>
                      <a:r>
                        <a:rPr lang="en-US" sz="2400" b="0" baseline="0" dirty="0"/>
                        <a:t> 8</a:t>
                      </a:r>
                    </a:p>
                    <a:p>
                      <a:r>
                        <a:rPr lang="en-US" sz="2400" b="1" i="1" baseline="0" dirty="0">
                          <a:solidFill>
                            <a:schemeClr val="tx1"/>
                          </a:solidFill>
                        </a:rPr>
                        <a:t>Clarithromycin</a:t>
                      </a:r>
                      <a:r>
                        <a:rPr lang="en-US" sz="2400" b="1" baseline="0" dirty="0"/>
                        <a:t>                         </a:t>
                      </a:r>
                      <a:r>
                        <a:rPr lang="en-US" sz="2400" b="0" baseline="0" dirty="0"/>
                        <a:t>2</a:t>
                      </a:r>
                    </a:p>
                    <a:p>
                      <a:r>
                        <a:rPr lang="en-US" sz="2400" b="0" baseline="0" dirty="0"/>
                        <a:t>Linezolid                                    32</a:t>
                      </a:r>
                    </a:p>
                    <a:p>
                      <a:r>
                        <a:rPr lang="en-US" sz="2400" b="0" baseline="0" dirty="0" err="1"/>
                        <a:t>Moxifloxacin</a:t>
                      </a:r>
                      <a:r>
                        <a:rPr lang="en-US" sz="2400" b="0" baseline="0" dirty="0"/>
                        <a:t>                              2</a:t>
                      </a:r>
                    </a:p>
                    <a:p>
                      <a:r>
                        <a:rPr lang="en-US" sz="2400" b="0" baseline="0" dirty="0" err="1"/>
                        <a:t>Clofazimine</a:t>
                      </a:r>
                      <a:r>
                        <a:rPr lang="en-US" sz="2400" b="0" baseline="0" dirty="0"/>
                        <a:t>                               0.25</a:t>
                      </a:r>
                      <a:endParaRPr lang="en-US" sz="24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82595126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endParaRPr lang="en-US" sz="24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b="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77372442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78872" y="1499910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Common Report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0721" y="1483254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Preferred Report</a:t>
            </a:r>
          </a:p>
        </p:txBody>
      </p:sp>
    </p:spTree>
    <p:extLst>
      <p:ext uri="{BB962C8B-B14F-4D97-AF65-F5344CB8AC3E}">
        <p14:creationId xmlns:p14="http://schemas.microsoft.com/office/powerpoint/2010/main" val="156780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6F8B2-A38D-3749-968B-A483401EF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32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cs typeface="Arial" panose="020B0604020202020204" pitchFamily="34" charset="0"/>
              </a:rPr>
              <a:t>Recommended Treatment Regimens</a:t>
            </a:r>
            <a:br>
              <a:rPr lang="en-US" sz="3600" dirty="0">
                <a:cs typeface="Arial" panose="020B0604020202020204" pitchFamily="34" charset="0"/>
              </a:rPr>
            </a:br>
            <a:r>
              <a:rPr lang="en-US" sz="3600" dirty="0">
                <a:cs typeface="Arial" panose="020B0604020202020204" pitchFamily="34" charset="0"/>
              </a:rPr>
              <a:t>MAC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B22D948-BB11-3844-AB01-906ABBD6BF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8283485"/>
              </p:ext>
            </p:extLst>
          </p:nvPr>
        </p:nvGraphicFramePr>
        <p:xfrm>
          <a:off x="609600" y="1462144"/>
          <a:ext cx="10972800" cy="4653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064">
                  <a:extLst>
                    <a:ext uri="{9D8B030D-6E8A-4147-A177-3AD203B41FA5}">
                      <a16:colId xmlns:a16="http://schemas.microsoft.com/office/drawing/2014/main" val="245278423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047314208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3631340"/>
                    </a:ext>
                  </a:extLst>
                </a:gridCol>
                <a:gridCol w="3398168">
                  <a:extLst>
                    <a:ext uri="{9D8B030D-6E8A-4147-A177-3AD203B41FA5}">
                      <a16:colId xmlns:a16="http://schemas.microsoft.com/office/drawing/2014/main" val="3630641477"/>
                    </a:ext>
                  </a:extLst>
                </a:gridCol>
              </a:tblGrid>
              <a:tr h="40120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No. of Drugs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Preferred </a:t>
                      </a:r>
                      <a:r>
                        <a:rPr lang="en-US" sz="1900" dirty="0" err="1"/>
                        <a:t>Regimen</a:t>
                      </a:r>
                      <a:r>
                        <a:rPr lang="en-US" sz="1900" baseline="30000" dirty="0" err="1"/>
                        <a:t>a</a:t>
                      </a:r>
                      <a:endParaRPr lang="en-US" sz="19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Dosing 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810207"/>
                  </a:ext>
                </a:extLst>
              </a:tr>
              <a:tr h="1011023">
                <a:tc>
                  <a:txBody>
                    <a:bodyPr/>
                    <a:lstStyle/>
                    <a:p>
                      <a:r>
                        <a:rPr lang="en-US" sz="1900" dirty="0"/>
                        <a:t>Nodular-</a:t>
                      </a:r>
                      <a:r>
                        <a:rPr lang="en-US" sz="1900" dirty="0" err="1"/>
                        <a:t>bronchiectatic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Azithromycin (clarithromycin)</a:t>
                      </a:r>
                    </a:p>
                    <a:p>
                      <a:pPr algn="ctr"/>
                      <a:r>
                        <a:rPr lang="en-US" sz="1900" dirty="0"/>
                        <a:t>Rifampicin (rifabutin)</a:t>
                      </a:r>
                    </a:p>
                    <a:p>
                      <a:pPr algn="ctr"/>
                      <a:r>
                        <a:rPr lang="en-US" sz="1900" dirty="0"/>
                        <a:t>Ethambutol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3 times weekly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045439"/>
                  </a:ext>
                </a:extLst>
              </a:tr>
              <a:tr h="1315935">
                <a:tc>
                  <a:txBody>
                    <a:bodyPr/>
                    <a:lstStyle/>
                    <a:p>
                      <a:r>
                        <a:rPr lang="en-US" sz="1900" dirty="0"/>
                        <a:t>Cavitary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≥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Azithromycin (clarithromycin)</a:t>
                      </a:r>
                    </a:p>
                    <a:p>
                      <a:pPr algn="ctr"/>
                      <a:r>
                        <a:rPr lang="en-US" sz="1900" dirty="0"/>
                        <a:t>Rifampicin (rifabutin)</a:t>
                      </a:r>
                    </a:p>
                    <a:p>
                      <a:pPr algn="ctr"/>
                      <a:r>
                        <a:rPr lang="en-US" sz="1900" dirty="0"/>
                        <a:t>Ethambutol</a:t>
                      </a:r>
                    </a:p>
                    <a:p>
                      <a:pPr algn="ctr"/>
                      <a:r>
                        <a:rPr lang="en-US" sz="1900" dirty="0"/>
                        <a:t>Amikacin IV (streptomycin)</a:t>
                      </a:r>
                      <a:r>
                        <a:rPr lang="en-US" sz="1900" baseline="300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Daily (IV aminoglycoside may be used 3 times weekly)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173283"/>
                  </a:ext>
                </a:extLst>
              </a:tr>
              <a:tr h="1925759">
                <a:tc>
                  <a:txBody>
                    <a:bodyPr/>
                    <a:lstStyle/>
                    <a:p>
                      <a:r>
                        <a:rPr lang="en-US" sz="1900" dirty="0" err="1"/>
                        <a:t>Refractory</a:t>
                      </a:r>
                      <a:r>
                        <a:rPr lang="en-US" sz="1900" baseline="30000" dirty="0" err="1"/>
                        <a:t>c</a:t>
                      </a:r>
                      <a:endParaRPr lang="en-US" sz="19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≥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Azithromycin (clarithromycin)</a:t>
                      </a:r>
                    </a:p>
                    <a:p>
                      <a:pPr algn="ctr"/>
                      <a:r>
                        <a:rPr lang="en-US" sz="1900" dirty="0"/>
                        <a:t>Rifampicin (rifabutin)</a:t>
                      </a:r>
                    </a:p>
                    <a:p>
                      <a:pPr algn="ctr"/>
                      <a:r>
                        <a:rPr lang="en-US" sz="1900" dirty="0"/>
                        <a:t>Ethambutol</a:t>
                      </a:r>
                    </a:p>
                    <a:p>
                      <a:pPr algn="ctr"/>
                      <a:r>
                        <a:rPr lang="en-US" sz="1900" dirty="0"/>
                        <a:t>Amikacin liposome inhalation suspension or IV (streptomycin)</a:t>
                      </a:r>
                      <a:r>
                        <a:rPr lang="en-US" sz="1900" baseline="300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Daily (IV aminoglycoside may be used 3 times weekly)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1603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ED7E53-08D0-8643-BC9A-EFEFDC9927F4}"/>
              </a:ext>
            </a:extLst>
          </p:cNvPr>
          <p:cNvSpPr txBox="1"/>
          <p:nvPr/>
        </p:nvSpPr>
        <p:spPr>
          <a:xfrm>
            <a:off x="609600" y="6049507"/>
            <a:ext cx="8476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a. Alternative drugs could include clofazimine, moxifloxacin, linezolid (tedizolid), </a:t>
            </a:r>
            <a:r>
              <a:rPr lang="en-US" sz="1600" dirty="0" err="1"/>
              <a:t>bedaquiline</a:t>
            </a:r>
            <a:endParaRPr lang="en-US" sz="1600" dirty="0"/>
          </a:p>
          <a:p>
            <a:r>
              <a:rPr lang="en-US" sz="1600" dirty="0"/>
              <a:t>b. Consider for cavitary, extensive nodular </a:t>
            </a:r>
            <a:r>
              <a:rPr lang="en-US" sz="1600" dirty="0" err="1"/>
              <a:t>bronchiectatic</a:t>
            </a:r>
            <a:r>
              <a:rPr lang="en-US" sz="1600" dirty="0"/>
              <a:t> or macrolide resistant disease</a:t>
            </a:r>
          </a:p>
          <a:p>
            <a:r>
              <a:rPr lang="en-US" sz="1600" dirty="0"/>
              <a:t>c. Sputum culture positive after 6 months of guideline-based therapy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E58A15-4296-3649-A665-D652C9EE27C7}"/>
              </a:ext>
            </a:extLst>
          </p:cNvPr>
          <p:cNvSpPr/>
          <p:nvPr/>
        </p:nvSpPr>
        <p:spPr>
          <a:xfrm>
            <a:off x="8184343" y="6635906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Daley CL, et al. CID 2020;71:905-913</a:t>
            </a:r>
          </a:p>
        </p:txBody>
      </p:sp>
    </p:spTree>
    <p:extLst>
      <p:ext uri="{BB962C8B-B14F-4D97-AF65-F5344CB8AC3E}">
        <p14:creationId xmlns:p14="http://schemas.microsoft.com/office/powerpoint/2010/main" val="4069520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67" dirty="0"/>
              <a:t>Overview of NTM Pulmonary Disease</a:t>
            </a:r>
          </a:p>
          <a:p>
            <a:r>
              <a:rPr lang="en-US" sz="2667" dirty="0"/>
              <a:t>Guideline update</a:t>
            </a:r>
          </a:p>
          <a:p>
            <a:r>
              <a:rPr lang="en-US" sz="2667" dirty="0"/>
              <a:t>Review management of MAC Pulmonary Disease</a:t>
            </a:r>
          </a:p>
          <a:p>
            <a:r>
              <a:rPr lang="en-US" sz="2667" dirty="0"/>
              <a:t>Review management of M. </a:t>
            </a:r>
            <a:r>
              <a:rPr lang="en-US" sz="2667" dirty="0" err="1"/>
              <a:t>abscessus</a:t>
            </a:r>
            <a:r>
              <a:rPr lang="en-US" sz="2667" dirty="0"/>
              <a:t> Pulmonary Disease</a:t>
            </a:r>
          </a:p>
        </p:txBody>
      </p:sp>
    </p:spTree>
    <p:extLst>
      <p:ext uri="{BB962C8B-B14F-4D97-AF65-F5344CB8AC3E}">
        <p14:creationId xmlns:p14="http://schemas.microsoft.com/office/powerpoint/2010/main" val="30451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6F8B2-A38D-3749-968B-A483401EF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32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cs typeface="Arial" panose="020B0604020202020204" pitchFamily="34" charset="0"/>
              </a:rPr>
              <a:t>Treatment of MAC Pulmonary Disease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2771CA9B-AB73-F34A-A561-8CCCB2D995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32387" y="1901681"/>
            <a:ext cx="0" cy="21602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prstClr val="black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0B309891-37EE-DD46-938C-844451B31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2307" y="1397625"/>
            <a:ext cx="1422400" cy="457200"/>
          </a:xfrm>
          <a:prstGeom prst="flowChartProcess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ea typeface="ＭＳ Ｐゴシック" pitchFamily="1" charset="-128"/>
              </a:rPr>
              <a:t>MAC</a:t>
            </a:r>
            <a:endParaRPr lang="en-US" sz="2000" b="1" dirty="0">
              <a:solidFill>
                <a:prstClr val="white"/>
              </a:solidFill>
              <a:ea typeface="ＭＳ Ｐゴシック" pitchFamily="1" charset="-128"/>
              <a:cs typeface="Calibri" charset="0"/>
            </a:endParaRPr>
          </a:p>
          <a:p>
            <a:pPr marL="514338" lvl="2"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Calibri" charset="0"/>
              </a:rPr>
              <a:t>		</a:t>
            </a:r>
            <a:endParaRPr lang="en-US" sz="2000" b="1" dirty="0">
              <a:solidFill>
                <a:prstClr val="black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0" name="AutoShape 49">
            <a:extLst>
              <a:ext uri="{FF2B5EF4-FFF2-40B4-BE49-F238E27FC236}">
                <a16:creationId xmlns:a16="http://schemas.microsoft.com/office/drawing/2014/main" id="{BE4F8952-241A-7346-86AD-C3279B28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2307" y="2117705"/>
            <a:ext cx="1346200" cy="762000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a typeface="ＭＳ Ｐゴシック" pitchFamily="1" charset="-128"/>
              </a:rPr>
              <a:t>Macrolide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a typeface="ＭＳ Ｐゴシック" pitchFamily="1" charset="-128"/>
              </a:rPr>
              <a:t>sensitive</a:t>
            </a:r>
            <a:endParaRPr lang="en-US" sz="2000" b="1" dirty="0">
              <a:solidFill>
                <a:srgbClr val="000000"/>
              </a:solidFill>
              <a:ea typeface="ＭＳ Ｐゴシック" pitchFamily="1" charset="-128"/>
              <a:cs typeface="Calibri" charset="0"/>
            </a:endParaRPr>
          </a:p>
          <a:p>
            <a:pPr marL="228594" lvl="2"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Calibri" charset="0"/>
              </a:rPr>
              <a:t>		</a:t>
            </a:r>
            <a:endParaRPr lang="en-US" sz="2000" b="1" dirty="0">
              <a:solidFill>
                <a:prstClr val="black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AutoShape 50">
            <a:extLst>
              <a:ext uri="{FF2B5EF4-FFF2-40B4-BE49-F238E27FC236}">
                <a16:creationId xmlns:a16="http://schemas.microsoft.com/office/drawing/2014/main" id="{2E8BF853-28BA-9246-8E3A-7E73E0DB0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659" y="2333035"/>
            <a:ext cx="1041400" cy="381000"/>
          </a:xfrm>
          <a:prstGeom prst="flowChartProcess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ea typeface="ＭＳ Ｐゴシック" pitchFamily="1" charset="-128"/>
              </a:rPr>
              <a:t>No</a:t>
            </a:r>
            <a:endParaRPr lang="en-US" sz="2000" dirty="0">
              <a:solidFill>
                <a:prstClr val="white"/>
              </a:solidFill>
              <a:ea typeface="ＭＳ Ｐゴシック" pitchFamily="1" charset="-128"/>
              <a:cs typeface="Calibri" charset="0"/>
            </a:endParaRPr>
          </a:p>
          <a:p>
            <a:pPr marL="228594" lvl="2"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 pitchFamily="1" charset="0"/>
                <a:ea typeface="ＭＳ Ｐゴシック" pitchFamily="1" charset="-128"/>
                <a:cs typeface="Calibri" charset="0"/>
              </a:rPr>
              <a:t>		</a:t>
            </a:r>
            <a:endParaRPr lang="en-US" sz="2000" b="1" dirty="0">
              <a:solidFill>
                <a:prstClr val="white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AutoShape 53">
            <a:extLst>
              <a:ext uri="{FF2B5EF4-FFF2-40B4-BE49-F238E27FC236}">
                <a16:creationId xmlns:a16="http://schemas.microsoft.com/office/drawing/2014/main" id="{F08060F8-3D5D-9540-BCA3-E8493045B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659" y="2333033"/>
            <a:ext cx="1066800" cy="400051"/>
          </a:xfrm>
          <a:prstGeom prst="flowChartProcess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ea typeface="ＭＳ Ｐゴシック" pitchFamily="1" charset="-128"/>
              </a:rPr>
              <a:t>Yes</a:t>
            </a:r>
            <a:endParaRPr lang="en-US" sz="2000" dirty="0">
              <a:solidFill>
                <a:prstClr val="white"/>
              </a:solidFill>
              <a:ea typeface="ＭＳ Ｐゴシック" pitchFamily="1" charset="-128"/>
              <a:cs typeface="Calibri" charset="0"/>
            </a:endParaRPr>
          </a:p>
          <a:p>
            <a:pPr marL="228594" lvl="2"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 pitchFamily="1" charset="0"/>
                <a:ea typeface="ＭＳ Ｐゴシック" pitchFamily="1" charset="-128"/>
                <a:cs typeface="Calibri" charset="0"/>
              </a:rPr>
              <a:t>		</a:t>
            </a:r>
            <a:endParaRPr lang="en-US" sz="2000" b="1" dirty="0">
              <a:solidFill>
                <a:prstClr val="white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3" name="AutoShape 75">
            <a:extLst>
              <a:ext uri="{FF2B5EF4-FFF2-40B4-BE49-F238E27FC236}">
                <a16:creationId xmlns:a16="http://schemas.microsoft.com/office/drawing/2014/main" id="{0F959B7F-F7B5-384C-8B43-EF2776F52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4555" y="3281715"/>
            <a:ext cx="1549400" cy="1356271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DAILY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Rifampin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prstClr val="black"/>
                </a:solidFill>
                <a:ea typeface="ＭＳ Ｐゴシック" pitchFamily="1" charset="-128"/>
              </a:rPr>
              <a:t>Ethambutol</a:t>
            </a:r>
            <a:endParaRPr lang="en-US" sz="2000" dirty="0">
              <a:solidFill>
                <a:prstClr val="black"/>
              </a:solidFill>
              <a:ea typeface="ＭＳ Ｐゴシック" pitchFamily="1" charset="-128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Other drug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ea typeface="ＭＳ Ｐゴシック" pitchFamily="1" charset="-128"/>
                <a:cs typeface="Calibri" charset="0"/>
              </a:rPr>
              <a:t>	</a:t>
            </a:r>
            <a:endParaRPr lang="en-US" sz="2000" b="1" dirty="0">
              <a:solidFill>
                <a:prstClr val="black"/>
              </a:solidFill>
              <a:ea typeface="ＭＳ Ｐゴシック" pitchFamily="1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0768D4-F137-5249-8DD4-65B3D0D3E9E4}"/>
              </a:ext>
            </a:extLst>
          </p:cNvPr>
          <p:cNvSpPr/>
          <p:nvPr/>
        </p:nvSpPr>
        <p:spPr bwMode="auto">
          <a:xfrm>
            <a:off x="5784315" y="3209705"/>
            <a:ext cx="1693168" cy="16995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FFFFFF"/>
                </a:solidFill>
                <a:ea typeface="ＭＳ Ｐゴシック" pitchFamily="1" charset="-128"/>
              </a:rPr>
              <a:t>Clofazimine</a:t>
            </a:r>
            <a:endParaRPr lang="en-US" sz="2000" dirty="0">
              <a:solidFill>
                <a:srgbClr val="FFFFFF"/>
              </a:solidFill>
              <a:ea typeface="ＭＳ Ｐゴシック" pitchFamily="1" charset="-128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FFFFFF"/>
                </a:solidFill>
                <a:ea typeface="ＭＳ Ｐゴシック" pitchFamily="1" charset="-128"/>
              </a:rPr>
              <a:t>Moxifloxacin</a:t>
            </a:r>
            <a:endParaRPr lang="en-US" sz="2000" dirty="0">
              <a:solidFill>
                <a:srgbClr val="FFFFFF"/>
              </a:solidFill>
              <a:ea typeface="ＭＳ Ｐゴシック" pitchFamily="1" charset="-128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FFFFFF"/>
                </a:solidFill>
                <a:ea typeface="ＭＳ Ｐゴシック" pitchFamily="1" charset="-128"/>
              </a:rPr>
              <a:t>Bedaquiline</a:t>
            </a:r>
            <a:endParaRPr lang="en-US" sz="2000" dirty="0">
              <a:solidFill>
                <a:srgbClr val="FFFFFF"/>
              </a:solidFill>
              <a:ea typeface="ＭＳ Ｐゴシック" pitchFamily="1" charset="-128"/>
            </a:endParaRP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FFFFFF"/>
                </a:solidFill>
                <a:ea typeface="ＭＳ Ｐゴシック" pitchFamily="1" charset="-128"/>
              </a:rPr>
              <a:t>Inh</a:t>
            </a:r>
            <a:r>
              <a:rPr lang="en-US" sz="2000" dirty="0">
                <a:solidFill>
                  <a:srgbClr val="FFFFFF"/>
                </a:solidFill>
                <a:ea typeface="ＭＳ Ｐゴシック" pitchFamily="1" charset="-128"/>
              </a:rPr>
              <a:t>. amikacin</a:t>
            </a:r>
          </a:p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ea typeface="ＭＳ Ｐゴシック" pitchFamily="1" charset="-128"/>
              </a:rPr>
              <a:t>Other drugs?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A69D3B-50E1-704B-88AB-DEE3B105C574}"/>
              </a:ext>
            </a:extLst>
          </p:cNvPr>
          <p:cNvCxnSpPr/>
          <p:nvPr/>
        </p:nvCxnSpPr>
        <p:spPr bwMode="auto">
          <a:xfrm flipH="1">
            <a:off x="4667459" y="2561635"/>
            <a:ext cx="1066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3FBE73D-DFED-BE47-A767-EA38C6748A25}"/>
              </a:ext>
            </a:extLst>
          </p:cNvPr>
          <p:cNvCxnSpPr/>
          <p:nvPr/>
        </p:nvCxnSpPr>
        <p:spPr bwMode="auto">
          <a:xfrm>
            <a:off x="7080459" y="2561635"/>
            <a:ext cx="1092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A59950-ED7B-2C41-8D6B-D5D0A1AAA99F}"/>
              </a:ext>
            </a:extLst>
          </p:cNvPr>
          <p:cNvCxnSpPr>
            <a:stCxn id="12" idx="2"/>
          </p:cNvCxnSpPr>
          <p:nvPr/>
        </p:nvCxnSpPr>
        <p:spPr bwMode="auto">
          <a:xfrm flipH="1">
            <a:off x="4128131" y="2733086"/>
            <a:ext cx="5928" cy="3207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A8815B0-0070-404D-B60F-C4CCB8125D0A}"/>
              </a:ext>
            </a:extLst>
          </p:cNvPr>
          <p:cNvCxnSpPr>
            <a:stCxn id="11" idx="2"/>
          </p:cNvCxnSpPr>
          <p:nvPr/>
        </p:nvCxnSpPr>
        <p:spPr bwMode="auto">
          <a:xfrm>
            <a:off x="8693359" y="2714035"/>
            <a:ext cx="127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DBCDBFB-2837-FB45-9750-99313BEBFA97}"/>
              </a:ext>
            </a:extLst>
          </p:cNvPr>
          <p:cNvSpPr/>
          <p:nvPr/>
        </p:nvSpPr>
        <p:spPr>
          <a:xfrm>
            <a:off x="5424276" y="5934129"/>
            <a:ext cx="2052421" cy="40011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1" charset="-128"/>
                <a:cs typeface="Calibri" charset="0"/>
              </a:rPr>
              <a:t>Add IV </a:t>
            </a:r>
            <a:r>
              <a:rPr lang="en-US" sz="2000" dirty="0" err="1">
                <a:solidFill>
                  <a:srgbClr val="000000"/>
                </a:solidFill>
                <a:ea typeface="ＭＳ Ｐゴシック" pitchFamily="1" charset="-128"/>
                <a:cs typeface="Calibri" charset="0"/>
              </a:rPr>
              <a:t>Amikacin</a:t>
            </a:r>
            <a:endParaRPr lang="en-US" sz="2000" dirty="0">
              <a:solidFill>
                <a:prstClr val="black"/>
              </a:solidFill>
              <a:ea typeface="ＭＳ Ｐゴシック" pitchFamily="1" charset="-128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F76E57-403A-2049-A391-2C82B7171DC1}"/>
              </a:ext>
            </a:extLst>
          </p:cNvPr>
          <p:cNvCxnSpPr>
            <a:cxnSpLocks/>
          </p:cNvCxnSpPr>
          <p:nvPr/>
        </p:nvCxnSpPr>
        <p:spPr>
          <a:xfrm>
            <a:off x="2740619" y="6078145"/>
            <a:ext cx="2611648" cy="0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BC5625-8EBC-674D-A100-D77638F36626}"/>
              </a:ext>
            </a:extLst>
          </p:cNvPr>
          <p:cNvCxnSpPr/>
          <p:nvPr/>
        </p:nvCxnSpPr>
        <p:spPr>
          <a:xfrm flipH="1">
            <a:off x="7656523" y="6078145"/>
            <a:ext cx="1080120" cy="0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0A4E32-69AA-AC4D-BFDE-F6D7F5046DE5}"/>
              </a:ext>
            </a:extLst>
          </p:cNvPr>
          <p:cNvCxnSpPr/>
          <p:nvPr/>
        </p:nvCxnSpPr>
        <p:spPr>
          <a:xfrm>
            <a:off x="8719255" y="4740081"/>
            <a:ext cx="17388" cy="1338064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D7CF7B-37C3-554D-934D-F72CDCE3FAEC}"/>
              </a:ext>
            </a:extLst>
          </p:cNvPr>
          <p:cNvCxnSpPr/>
          <p:nvPr/>
        </p:nvCxnSpPr>
        <p:spPr>
          <a:xfrm flipH="1">
            <a:off x="2697682" y="5738140"/>
            <a:ext cx="10145" cy="391979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60F4F16-8D78-0145-977E-DB68F8B7D309}"/>
              </a:ext>
            </a:extLst>
          </p:cNvPr>
          <p:cNvCxnSpPr/>
          <p:nvPr/>
        </p:nvCxnSpPr>
        <p:spPr>
          <a:xfrm flipH="1">
            <a:off x="7512507" y="3845897"/>
            <a:ext cx="4320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3B1FAD7-4AD1-8149-BC59-2AC84AB8B132}"/>
              </a:ext>
            </a:extLst>
          </p:cNvPr>
          <p:cNvSpPr/>
          <p:nvPr/>
        </p:nvSpPr>
        <p:spPr>
          <a:xfrm>
            <a:off x="7512506" y="1416563"/>
            <a:ext cx="4241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a typeface="ＭＳ Ｐゴシック" pitchFamily="1" charset="-128"/>
              </a:rPr>
              <a:t>Duration :</a:t>
            </a: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12 </a:t>
            </a:r>
            <a:r>
              <a:rPr lang="en-US" sz="2000" dirty="0" err="1">
                <a:solidFill>
                  <a:prstClr val="black"/>
                </a:solidFill>
                <a:ea typeface="ＭＳ Ｐゴシック" pitchFamily="1" charset="-128"/>
              </a:rPr>
              <a:t>mos</a:t>
            </a: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 culture negativity</a:t>
            </a:r>
            <a:endParaRPr lang="en-US" sz="2000" b="1" dirty="0">
              <a:solidFill>
                <a:prstClr val="black"/>
              </a:solidFill>
              <a:ea typeface="ＭＳ Ｐゴシック" pitchFamily="1" charset="-128"/>
            </a:endParaRPr>
          </a:p>
        </p:txBody>
      </p:sp>
      <p:sp>
        <p:nvSpPr>
          <p:cNvPr id="26" name="AutoShape 76">
            <a:extLst>
              <a:ext uri="{FF2B5EF4-FFF2-40B4-BE49-F238E27FC236}">
                <a16:creationId xmlns:a16="http://schemas.microsoft.com/office/drawing/2014/main" id="{5A492671-9EAD-B04E-BEFD-B68F645FA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4075" y="4421964"/>
            <a:ext cx="1656184" cy="1236017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3X/week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Azithromycin*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1" charset="-128"/>
                <a:cs typeface="Calibri" charset="0"/>
              </a:rPr>
              <a:t>Rifampin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000000"/>
                </a:solidFill>
                <a:ea typeface="ＭＳ Ｐゴシック" pitchFamily="1" charset="-128"/>
                <a:cs typeface="Calibri" charset="0"/>
              </a:rPr>
              <a:t>Ethambutol</a:t>
            </a:r>
            <a:endParaRPr lang="en-US" sz="2000" dirty="0">
              <a:solidFill>
                <a:srgbClr val="000000"/>
              </a:solidFill>
              <a:ea typeface="ＭＳ Ｐゴシック" pitchFamily="1" charset="-128"/>
              <a:cs typeface="Calibri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Calibri" charset="0"/>
              </a:rPr>
              <a:t>	</a:t>
            </a:r>
            <a:endParaRPr lang="en-US" sz="2000" dirty="0">
              <a:solidFill>
                <a:prstClr val="black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7" name="AutoShape 76">
            <a:extLst>
              <a:ext uri="{FF2B5EF4-FFF2-40B4-BE49-F238E27FC236}">
                <a16:creationId xmlns:a16="http://schemas.microsoft.com/office/drawing/2014/main" id="{3D8DFFE7-0A69-0645-B9BD-0EFF0114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735" y="4421964"/>
            <a:ext cx="1656184" cy="1236017"/>
          </a:xfrm>
          <a:prstGeom prst="flowChart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DAILY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Azithromycin*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pitchFamily="1" charset="-128"/>
                <a:cs typeface="Calibri" charset="0"/>
              </a:rPr>
              <a:t>Rifampin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000000"/>
                </a:solidFill>
                <a:ea typeface="ＭＳ Ｐゴシック" pitchFamily="1" charset="-128"/>
                <a:cs typeface="Calibri" charset="0"/>
              </a:rPr>
              <a:t>Ethambu</a:t>
            </a:r>
            <a:r>
              <a:rPr lang="en-US" sz="2000" dirty="0" err="1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Calibri" charset="0"/>
              </a:rPr>
              <a:t>tol</a:t>
            </a:r>
            <a:endParaRPr lang="en-US" sz="20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Calibri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  <a:cs typeface="Calibri" charset="0"/>
              </a:rPr>
              <a:t>	</a:t>
            </a:r>
            <a:endParaRPr lang="en-US" sz="2000" dirty="0">
              <a:solidFill>
                <a:prstClr val="black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761C76-BECC-8649-BEDB-A751F1FB8A7B}"/>
              </a:ext>
            </a:extLst>
          </p:cNvPr>
          <p:cNvSpPr txBox="1"/>
          <p:nvPr/>
        </p:nvSpPr>
        <p:spPr>
          <a:xfrm>
            <a:off x="2543955" y="3053809"/>
            <a:ext cx="205216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Cavities Present</a:t>
            </a:r>
          </a:p>
        </p:txBody>
      </p:sp>
      <p:sp>
        <p:nvSpPr>
          <p:cNvPr id="29" name="AutoShape 53">
            <a:extLst>
              <a:ext uri="{FF2B5EF4-FFF2-40B4-BE49-F238E27FC236}">
                <a16:creationId xmlns:a16="http://schemas.microsoft.com/office/drawing/2014/main" id="{D2347923-BF6B-1349-8AFC-D4AA5C7AD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115" y="3773889"/>
            <a:ext cx="648072" cy="360040"/>
          </a:xfrm>
          <a:prstGeom prst="flowChartProcess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ea typeface="ＭＳ Ｐゴシック" pitchFamily="1" charset="-128"/>
              </a:rPr>
              <a:t>No</a:t>
            </a:r>
            <a:endParaRPr lang="en-US" sz="2000" dirty="0">
              <a:solidFill>
                <a:prstClr val="white"/>
              </a:solidFill>
              <a:ea typeface="ＭＳ Ｐゴシック" pitchFamily="1" charset="-128"/>
              <a:cs typeface="Calibri" charset="0"/>
            </a:endParaRPr>
          </a:p>
          <a:p>
            <a:pPr marL="228594" lvl="2"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Arial" pitchFamily="1" charset="0"/>
                <a:ea typeface="ＭＳ Ｐゴシック" pitchFamily="1" charset="-128"/>
                <a:cs typeface="Calibri" charset="0"/>
              </a:rPr>
              <a:t>		</a:t>
            </a:r>
            <a:endParaRPr lang="en-US" sz="2000" dirty="0">
              <a:solidFill>
                <a:prstClr val="white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30" name="AutoShape 50">
            <a:extLst>
              <a:ext uri="{FF2B5EF4-FFF2-40B4-BE49-F238E27FC236}">
                <a16:creationId xmlns:a16="http://schemas.microsoft.com/office/drawing/2014/main" id="{4A168C6B-C9CA-1E40-AB9C-5B91E1E14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9939" y="3773889"/>
            <a:ext cx="681360" cy="360040"/>
          </a:xfrm>
          <a:prstGeom prst="flowChartProcess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ea typeface="ＭＳ Ｐゴシック" pitchFamily="1" charset="-128"/>
              </a:rPr>
              <a:t>Yes</a:t>
            </a:r>
            <a:endParaRPr lang="en-US" sz="2000" dirty="0">
              <a:solidFill>
                <a:prstClr val="white"/>
              </a:solidFill>
              <a:ea typeface="ＭＳ Ｐゴシック" pitchFamily="1" charset="-128"/>
              <a:cs typeface="Calibri" charset="0"/>
            </a:endParaRPr>
          </a:p>
          <a:p>
            <a:pPr marL="228594" lvl="2"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white"/>
                </a:solidFill>
                <a:latin typeface="Arial" pitchFamily="1" charset="0"/>
                <a:ea typeface="ＭＳ Ｐゴシック" pitchFamily="1" charset="-128"/>
                <a:cs typeface="Calibri" charset="0"/>
              </a:rPr>
              <a:t>		</a:t>
            </a:r>
            <a:endParaRPr lang="en-US" sz="2000" dirty="0">
              <a:solidFill>
                <a:prstClr val="white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1CF9B3D-B223-AB47-84A4-9C6837AE7921}"/>
              </a:ext>
            </a:extLst>
          </p:cNvPr>
          <p:cNvCxnSpPr/>
          <p:nvPr/>
        </p:nvCxnSpPr>
        <p:spPr bwMode="auto">
          <a:xfrm flipH="1">
            <a:off x="2759979" y="3485859"/>
            <a:ext cx="5928" cy="3207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9603BA-CD7B-AA49-81AD-19721861ACD1}"/>
              </a:ext>
            </a:extLst>
          </p:cNvPr>
          <p:cNvCxnSpPr/>
          <p:nvPr/>
        </p:nvCxnSpPr>
        <p:spPr bwMode="auto">
          <a:xfrm flipH="1">
            <a:off x="4344155" y="3485859"/>
            <a:ext cx="5928" cy="3207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74F80BC-5125-FD47-ABB4-C035310421F4}"/>
              </a:ext>
            </a:extLst>
          </p:cNvPr>
          <p:cNvCxnSpPr/>
          <p:nvPr/>
        </p:nvCxnSpPr>
        <p:spPr bwMode="auto">
          <a:xfrm flipH="1">
            <a:off x="2759979" y="4133931"/>
            <a:ext cx="5928" cy="3207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FE70F5F-1E53-244A-B4B4-3CCCDE7A98BE}"/>
              </a:ext>
            </a:extLst>
          </p:cNvPr>
          <p:cNvCxnSpPr/>
          <p:nvPr/>
        </p:nvCxnSpPr>
        <p:spPr bwMode="auto">
          <a:xfrm flipH="1">
            <a:off x="4344155" y="4133931"/>
            <a:ext cx="5928" cy="3207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F9547F5-0F07-154D-9C3A-702277667CA2}"/>
              </a:ext>
            </a:extLst>
          </p:cNvPr>
          <p:cNvSpPr txBox="1"/>
          <p:nvPr/>
        </p:nvSpPr>
        <p:spPr>
          <a:xfrm>
            <a:off x="251778" y="6019953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1" charset="0"/>
                <a:ea typeface="ＭＳ Ｐゴシック" pitchFamily="1" charset="-128"/>
              </a:rPr>
              <a:t>* </a:t>
            </a:r>
            <a:r>
              <a:rPr lang="en-US" sz="2000" dirty="0">
                <a:solidFill>
                  <a:prstClr val="black"/>
                </a:solidFill>
                <a:ea typeface="ＭＳ Ｐゴシック" pitchFamily="1" charset="-128"/>
              </a:rPr>
              <a:t>clarithromycin</a:t>
            </a:r>
          </a:p>
        </p:txBody>
      </p:sp>
    </p:spTree>
    <p:extLst>
      <p:ext uri="{BB962C8B-B14F-4D97-AF65-F5344CB8AC3E}">
        <p14:creationId xmlns:p14="http://schemas.microsoft.com/office/powerpoint/2010/main" val="854679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Adverse Reactions and Monitoring for selected agents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7161767"/>
              </p:ext>
            </p:extLst>
          </p:nvPr>
        </p:nvGraphicFramePr>
        <p:xfrm>
          <a:off x="609601" y="1452782"/>
          <a:ext cx="11311467" cy="5378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9141">
                  <a:extLst>
                    <a:ext uri="{9D8B030D-6E8A-4147-A177-3AD203B41FA5}">
                      <a16:colId xmlns:a16="http://schemas.microsoft.com/office/drawing/2014/main" val="1768918385"/>
                    </a:ext>
                  </a:extLst>
                </a:gridCol>
                <a:gridCol w="3507081">
                  <a:extLst>
                    <a:ext uri="{9D8B030D-6E8A-4147-A177-3AD203B41FA5}">
                      <a16:colId xmlns:a16="http://schemas.microsoft.com/office/drawing/2014/main" val="2646099419"/>
                    </a:ext>
                  </a:extLst>
                </a:gridCol>
                <a:gridCol w="4425245">
                  <a:extLst>
                    <a:ext uri="{9D8B030D-6E8A-4147-A177-3AD203B41FA5}">
                      <a16:colId xmlns:a16="http://schemas.microsoft.com/office/drawing/2014/main" val="353563186"/>
                    </a:ext>
                  </a:extLst>
                </a:gridCol>
              </a:tblGrid>
              <a:tr h="520676">
                <a:tc>
                  <a:txBody>
                    <a:bodyPr/>
                    <a:lstStyle/>
                    <a:p>
                      <a:r>
                        <a:rPr lang="en-US" sz="2700" dirty="0"/>
                        <a:t>             </a:t>
                      </a:r>
                      <a:r>
                        <a:rPr lang="en-US" sz="2100" dirty="0"/>
                        <a:t>Drug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     Adverse</a:t>
                      </a:r>
                      <a:r>
                        <a:rPr lang="en-US" sz="2100" baseline="0" dirty="0"/>
                        <a:t> </a:t>
                      </a:r>
                      <a:r>
                        <a:rPr lang="en-US" sz="2100" dirty="0"/>
                        <a:t>Reactions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                </a:t>
                      </a:r>
                      <a:r>
                        <a:rPr lang="en-US" sz="2100"/>
                        <a:t>Monitoring</a:t>
                      </a:r>
                      <a:endParaRPr lang="en-US" sz="21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82949041"/>
                  </a:ext>
                </a:extLst>
              </a:tr>
              <a:tr h="1187387">
                <a:tc>
                  <a:txBody>
                    <a:bodyPr/>
                    <a:lstStyle/>
                    <a:p>
                      <a:r>
                        <a:rPr lang="en-US" sz="1600" dirty="0"/>
                        <a:t>Azithromycin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Gastrointestinal</a:t>
                      </a:r>
                    </a:p>
                    <a:p>
                      <a:r>
                        <a:rPr lang="en-US" sz="1600" dirty="0"/>
                        <a:t>Hepatotoxicity</a:t>
                      </a:r>
                    </a:p>
                    <a:p>
                      <a:r>
                        <a:rPr lang="en-US" sz="1600" dirty="0"/>
                        <a:t>Prolonged </a:t>
                      </a:r>
                      <a:r>
                        <a:rPr lang="en-US" sz="1600" dirty="0" err="1"/>
                        <a:t>QTc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Tinnitus/hearing loss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LFTs,</a:t>
                      </a:r>
                      <a:r>
                        <a:rPr lang="en-US" sz="1600" baseline="0" dirty="0"/>
                        <a:t> EKG, audiogram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Clinical monitoring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82638707"/>
                  </a:ext>
                </a:extLst>
              </a:tr>
              <a:tr h="595059">
                <a:tc>
                  <a:txBody>
                    <a:bodyPr/>
                    <a:lstStyle/>
                    <a:p>
                      <a:r>
                        <a:rPr lang="en-US" sz="1600" dirty="0"/>
                        <a:t>Ethambutol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Optic neuropathy</a:t>
                      </a:r>
                    </a:p>
                    <a:p>
                      <a:r>
                        <a:rPr lang="en-US" sz="1600" dirty="0"/>
                        <a:t>Peripheral Neuropathy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Visual Acuity/color discrimination testing</a:t>
                      </a:r>
                    </a:p>
                    <a:p>
                      <a:r>
                        <a:rPr lang="en-US" sz="1600" dirty="0"/>
                        <a:t>Clinical monitoring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471381380"/>
                  </a:ext>
                </a:extLst>
              </a:tr>
              <a:tr h="833082">
                <a:tc>
                  <a:txBody>
                    <a:bodyPr/>
                    <a:lstStyle/>
                    <a:p>
                      <a:r>
                        <a:rPr lang="en-US" sz="1600" dirty="0"/>
                        <a:t>Rifampin/</a:t>
                      </a:r>
                      <a:r>
                        <a:rPr lang="en-US" sz="1600" dirty="0" err="1"/>
                        <a:t>Rifabutin</a:t>
                      </a:r>
                      <a:endParaRPr lang="en-US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Cytopenias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Hepatotoxicity</a:t>
                      </a:r>
                    </a:p>
                    <a:p>
                      <a:r>
                        <a:rPr lang="en-US" sz="1600" dirty="0"/>
                        <a:t>hypersensitivity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CBC,</a:t>
                      </a:r>
                      <a:r>
                        <a:rPr lang="en-US" sz="1600" baseline="0" dirty="0"/>
                        <a:t> LFTs</a:t>
                      </a:r>
                    </a:p>
                    <a:p>
                      <a:r>
                        <a:rPr lang="en-US" sz="1600" baseline="0" dirty="0"/>
                        <a:t>Clinical Monitoring</a:t>
                      </a:r>
                    </a:p>
                    <a:p>
                      <a:endParaRPr lang="en-US" sz="16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50040907"/>
                  </a:ext>
                </a:extLst>
              </a:tr>
              <a:tr h="1071105">
                <a:tc>
                  <a:txBody>
                    <a:bodyPr/>
                    <a:lstStyle/>
                    <a:p>
                      <a:r>
                        <a:rPr lang="en-US" sz="1600" dirty="0"/>
                        <a:t>Amikacin</a:t>
                      </a:r>
                    </a:p>
                    <a:p>
                      <a:r>
                        <a:rPr lang="en-US" sz="1600" dirty="0"/>
                        <a:t> (intravenous)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Electrolyte disturbances</a:t>
                      </a:r>
                    </a:p>
                    <a:p>
                      <a:r>
                        <a:rPr lang="en-US" sz="1600" dirty="0"/>
                        <a:t>Ototoxicity</a:t>
                      </a:r>
                    </a:p>
                    <a:p>
                      <a:r>
                        <a:rPr lang="en-US" sz="1600" dirty="0"/>
                        <a:t>Nephrotoxicity</a:t>
                      </a:r>
                    </a:p>
                    <a:p>
                      <a:r>
                        <a:rPr lang="en-US" sz="1600" dirty="0"/>
                        <a:t>Vestibular toxicity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Calcium, magnesium, potassium</a:t>
                      </a:r>
                    </a:p>
                    <a:p>
                      <a:r>
                        <a:rPr lang="en-US" sz="1600" dirty="0"/>
                        <a:t>Audiograms</a:t>
                      </a:r>
                    </a:p>
                    <a:p>
                      <a:r>
                        <a:rPr lang="en-US" sz="1600" dirty="0"/>
                        <a:t>BUN, creatinine</a:t>
                      </a:r>
                    </a:p>
                    <a:p>
                      <a:r>
                        <a:rPr lang="en-US" sz="1600" dirty="0"/>
                        <a:t>Clinical monitoring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88571991"/>
                  </a:ext>
                </a:extLst>
              </a:tr>
              <a:tr h="1071105">
                <a:tc>
                  <a:txBody>
                    <a:bodyPr/>
                    <a:lstStyle/>
                    <a:p>
                      <a:r>
                        <a:rPr lang="en-US" sz="1600" dirty="0"/>
                        <a:t>Amikacin (liposomal, inhaled)</a:t>
                      </a:r>
                    </a:p>
                    <a:p>
                      <a:endParaRPr lang="en-US" sz="1600" dirty="0"/>
                    </a:p>
                    <a:p>
                      <a:endParaRPr lang="en-US" sz="1600" baseline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Cough, dyspnea,</a:t>
                      </a:r>
                      <a:r>
                        <a:rPr lang="en-US" sz="1600" baseline="0" dirty="0"/>
                        <a:t> dysphonia, vestibular toxicity</a:t>
                      </a:r>
                    </a:p>
                    <a:p>
                      <a:r>
                        <a:rPr lang="en-US" sz="1600" baseline="0" dirty="0"/>
                        <a:t>Ototoxicity</a:t>
                      </a:r>
                    </a:p>
                    <a:p>
                      <a:r>
                        <a:rPr lang="en-US" sz="1600" baseline="0" dirty="0"/>
                        <a:t>nephrotoxicity</a:t>
                      </a:r>
                      <a:endParaRPr lang="en-US" sz="16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Audiograms</a:t>
                      </a:r>
                    </a:p>
                    <a:p>
                      <a:r>
                        <a:rPr lang="en-US" sz="1600" dirty="0"/>
                        <a:t>BUN,</a:t>
                      </a:r>
                      <a:r>
                        <a:rPr lang="en-US" sz="1600" baseline="0" dirty="0"/>
                        <a:t> creatinine</a:t>
                      </a:r>
                    </a:p>
                    <a:p>
                      <a:r>
                        <a:rPr lang="en-US" sz="1600" baseline="0" dirty="0"/>
                        <a:t>Clinical monitoring</a:t>
                      </a:r>
                    </a:p>
                    <a:p>
                      <a:r>
                        <a:rPr lang="en-US" sz="1600" baseline="0" dirty="0"/>
                        <a:t>                  Daley. </a:t>
                      </a:r>
                      <a:r>
                        <a:rPr lang="en-US" sz="1600" baseline="0" dirty="0" err="1"/>
                        <a:t>Clin</a:t>
                      </a:r>
                      <a:r>
                        <a:rPr lang="en-US" sz="1600" baseline="0" dirty="0"/>
                        <a:t> Infect Dis. 2020;71:905</a:t>
                      </a:r>
                      <a:endParaRPr lang="en-US" sz="16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5312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726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MAC pulmonary disease should be treated with a macrolide-based regimen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An aminoglycoside should be considered in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cavitary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disease and when macrolide resistance is present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The optimal duration of therapy is not know but should be </a:t>
            </a:r>
            <a:r>
              <a:rPr lang="en-US" i="1" dirty="0">
                <a:latin typeface="Helvetica" charset="0"/>
                <a:ea typeface="ＭＳ Ｐゴシック" charset="0"/>
                <a:cs typeface="ＭＳ Ｐゴシック" charset="0"/>
              </a:rPr>
              <a:t>at least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12 months beyond the point of culture conversion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Macrolide susceptible MAC is usually cured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In treatment refractory MAC, amikacin liposome inhalation suspension (ALIS) should be added to guideline-based therapy</a:t>
            </a:r>
          </a:p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Recurrences are common and usually due to reinfection with another strain (or species)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544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1763-617C-0D4B-9C49-F36186E25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9" y="363558"/>
            <a:ext cx="10597015" cy="2074916"/>
          </a:xfrm>
        </p:spPr>
        <p:txBody>
          <a:bodyPr>
            <a:normAutofit/>
          </a:bodyPr>
          <a:lstStyle/>
          <a:p>
            <a:r>
              <a:rPr lang="en-US" sz="4400" i="1" dirty="0"/>
              <a:t>Mycobacterium </a:t>
            </a:r>
            <a:r>
              <a:rPr lang="en-US" sz="4400" i="1" dirty="0" err="1"/>
              <a:t>abscessus</a:t>
            </a:r>
            <a:br>
              <a:rPr lang="en-US" sz="4400" i="1" dirty="0"/>
            </a:br>
            <a:endParaRPr lang="en-US" sz="4400" dirty="0"/>
          </a:p>
        </p:txBody>
      </p:sp>
      <p:pic>
        <p:nvPicPr>
          <p:cNvPr id="4" name="Picture 7" descr="An external file that holds a picture, illustration, etc.&#10;Object name is zjm0050772870001.jpg Object name is zjm0050772870001.jpg">
            <a:extLst>
              <a:ext uri="{FF2B5EF4-FFF2-40B4-BE49-F238E27FC236}">
                <a16:creationId xmlns:a16="http://schemas.microsoft.com/office/drawing/2014/main" id="{5A347DA5-AA50-2146-BBA6-5DD2D395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1471"/>
          <a:stretch>
            <a:fillRect/>
          </a:stretch>
        </p:blipFill>
        <p:spPr bwMode="auto">
          <a:xfrm>
            <a:off x="3671687" y="1881314"/>
            <a:ext cx="5529887" cy="4245167"/>
          </a:xfrm>
          <a:prstGeom prst="rect">
            <a:avLst/>
          </a:prstGeom>
          <a:noFill/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608476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9D5B82-C113-C347-B956-27393B65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07" y="134036"/>
            <a:ext cx="1117018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Macrolide susceptibility differs between subspecies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85710" y="1736857"/>
          <a:ext cx="10391390" cy="4294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8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9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41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25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27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9492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</a:rPr>
                        <a:t>M. </a:t>
                      </a:r>
                      <a:r>
                        <a:rPr lang="en-US" sz="1600" b="1" dirty="0" err="1">
                          <a:effectLst/>
                          <a:latin typeface="+mn-lt"/>
                        </a:rPr>
                        <a:t>abscessus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 subspecies 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29075" marR="2907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</a:rPr>
                        <a:t>CLR susceptibility days 3–5 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29075" marR="2907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</a:rPr>
                        <a:t>CLR susceptibility </a:t>
                      </a:r>
                    </a:p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</a:rPr>
                        <a:t>day 14 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29075" marR="2907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</a:rPr>
                        <a:t>Macrolide susceptibility phenotype 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29075" marR="2907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  <a:latin typeface="+mn-lt"/>
                        </a:rPr>
                        <a:t>Genetic implication 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29075" marR="2907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</a:rPr>
                        <a:t>Macrolide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</a:rPr>
                        <a:t>Effect</a:t>
                      </a:r>
                    </a:p>
                  </a:txBody>
                  <a:tcPr marL="29075" marR="290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90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massiliense</a:t>
                      </a:r>
                      <a:endParaRPr lang="en-US" sz="1600" i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600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abscessus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*)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29075" marR="290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Susceptible </a:t>
                      </a:r>
                    </a:p>
                  </a:txBody>
                  <a:tcPr marL="29075" marR="290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Susceptible </a:t>
                      </a:r>
                    </a:p>
                  </a:txBody>
                  <a:tcPr marL="29075" marR="290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Macrolide susceptible </a:t>
                      </a:r>
                    </a:p>
                  </a:txBody>
                  <a:tcPr marL="29075" marR="290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dysfunctional </a:t>
                      </a:r>
                      <a:r>
                        <a:rPr lang="en-US" sz="1600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erm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(41) gene </a:t>
                      </a:r>
                    </a:p>
                  </a:txBody>
                  <a:tcPr marL="29075" marR="290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Anti-mycobacterial</a:t>
                      </a:r>
                    </a:p>
                  </a:txBody>
                  <a:tcPr marL="29075" marR="29075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904"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err="1">
                          <a:effectLst/>
                          <a:latin typeface="+mn-lt"/>
                        </a:rPr>
                        <a:t>abscessus</a:t>
                      </a:r>
                      <a:r>
                        <a:rPr lang="en-US" sz="1600" i="1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/>
                      <a:r>
                        <a:rPr lang="en-US" sz="160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i="1" dirty="0" err="1">
                          <a:effectLst/>
                          <a:latin typeface="+mn-lt"/>
                        </a:rPr>
                        <a:t>bolletii</a:t>
                      </a:r>
                      <a:r>
                        <a:rPr lang="en-US" sz="1600" i="1" dirty="0">
                          <a:effectLst/>
                          <a:latin typeface="+mn-lt"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29075" marR="290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</a:rPr>
                        <a:t>Susceptible </a:t>
                      </a:r>
                    </a:p>
                  </a:txBody>
                  <a:tcPr marL="29075" marR="290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</a:rPr>
                        <a:t>Resistant </a:t>
                      </a:r>
                    </a:p>
                  </a:txBody>
                  <a:tcPr marL="29075" marR="290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</a:rPr>
                        <a:t>Inducible macrolide resistance </a:t>
                      </a:r>
                    </a:p>
                  </a:txBody>
                  <a:tcPr marL="29075" marR="290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</a:rPr>
                        <a:t>functional </a:t>
                      </a:r>
                      <a:r>
                        <a:rPr lang="en-US" sz="1600" i="1" dirty="0" err="1">
                          <a:effectLst/>
                          <a:latin typeface="+mn-lt"/>
                        </a:rPr>
                        <a:t>erm</a:t>
                      </a:r>
                      <a:r>
                        <a:rPr lang="en-US" sz="1600" dirty="0">
                          <a:effectLst/>
                          <a:latin typeface="+mn-lt"/>
                        </a:rPr>
                        <a:t>(41) gene </a:t>
                      </a:r>
                    </a:p>
                  </a:txBody>
                  <a:tcPr marL="29075" marR="290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</a:rPr>
                        <a:t>Immuno-modulatory</a:t>
                      </a:r>
                    </a:p>
                  </a:txBody>
                  <a:tcPr marL="29075" marR="290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54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</a:rPr>
                        <a:t>Any </a:t>
                      </a:r>
                    </a:p>
                  </a:txBody>
                  <a:tcPr marL="29075" marR="290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n-lt"/>
                        </a:rPr>
                        <a:t>Resistant </a:t>
                      </a:r>
                    </a:p>
                  </a:txBody>
                  <a:tcPr marL="29075" marR="290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n-lt"/>
                        </a:rPr>
                        <a:t>Resistant </a:t>
                      </a:r>
                    </a:p>
                  </a:txBody>
                  <a:tcPr marL="29075" marR="290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</a:rPr>
                        <a:t>High-level constitutive macrolide </a:t>
                      </a:r>
                    </a:p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</a:rPr>
                        <a:t>resistance </a:t>
                      </a:r>
                    </a:p>
                  </a:txBody>
                  <a:tcPr marL="29075" marR="290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</a:rPr>
                        <a:t>23S ribosomal RNA point mutation </a:t>
                      </a:r>
                    </a:p>
                  </a:txBody>
                  <a:tcPr marL="29075" marR="290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n-lt"/>
                        </a:rPr>
                        <a:t>Immuno-modulatory</a:t>
                      </a:r>
                    </a:p>
                  </a:txBody>
                  <a:tcPr marL="29075" marR="290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15000" y="6570077"/>
            <a:ext cx="4297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600" dirty="0"/>
              <a:t>Haworth C, et al. Thorax 2017;72(Suppl 2):ii1</a:t>
            </a:r>
          </a:p>
          <a:p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15257" y="6123543"/>
            <a:ext cx="7382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*15-20% of </a:t>
            </a:r>
            <a:r>
              <a:rPr lang="en-US" sz="1600" i="1" dirty="0" err="1"/>
              <a:t>M.abscessus</a:t>
            </a:r>
            <a:r>
              <a:rPr lang="en-US" sz="1600" i="1" dirty="0"/>
              <a:t> </a:t>
            </a:r>
            <a:r>
              <a:rPr lang="en-US" sz="1600" i="1" dirty="0" err="1"/>
              <a:t>subsp.abscessus</a:t>
            </a:r>
            <a:r>
              <a:rPr lang="en-US" sz="1600" dirty="0"/>
              <a:t> have a dysfunctional ERM41 (C28)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2" y="6400800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CLR: Clarithromycin</a:t>
            </a:r>
          </a:p>
        </p:txBody>
      </p:sp>
    </p:spTree>
    <p:extLst>
      <p:ext uri="{BB962C8B-B14F-4D97-AF65-F5344CB8AC3E}">
        <p14:creationId xmlns:p14="http://schemas.microsoft.com/office/powerpoint/2010/main" val="4033127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963" y="15649"/>
            <a:ext cx="10515600" cy="1325563"/>
          </a:xfrm>
        </p:spPr>
        <p:txBody>
          <a:bodyPr/>
          <a:lstStyle/>
          <a:p>
            <a:r>
              <a:rPr lang="en-US" dirty="0"/>
              <a:t>Predictors of progression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3685" y="2249140"/>
            <a:ext cx="2590800" cy="259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8378" y="6345157"/>
            <a:ext cx="4801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Park J, et al. CID. 2017 Feb 1;64(3):301-308.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410" r="13541" b="9091"/>
          <a:stretch/>
        </p:blipFill>
        <p:spPr>
          <a:xfrm>
            <a:off x="4334871" y="2278713"/>
            <a:ext cx="2893719" cy="2630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6931" y="5074283"/>
            <a:ext cx="2834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s-IS" dirty="0"/>
              <a:t>OR 4.79 (1.39–16.48)</a:t>
            </a:r>
          </a:p>
          <a:p>
            <a:pPr algn="ctr"/>
            <a:r>
              <a:rPr lang="en-US" dirty="0"/>
              <a:t>p</a:t>
            </a:r>
            <a:r>
              <a:rPr lang="is-IS" dirty="0"/>
              <a:t> 0.13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64514" y="5043289"/>
            <a:ext cx="2834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OR </a:t>
            </a:r>
            <a:r>
              <a:rPr lang="is-IS" dirty="0"/>
              <a:t>3.83 (1.06–13.82)</a:t>
            </a:r>
          </a:p>
          <a:p>
            <a:pPr algn="ctr"/>
            <a:r>
              <a:rPr lang="en-US" dirty="0"/>
              <a:t>p</a:t>
            </a:r>
            <a:r>
              <a:rPr lang="is-IS" dirty="0"/>
              <a:t> 0.04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79386" y="5163287"/>
            <a:ext cx="2834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OR </a:t>
            </a:r>
            <a:r>
              <a:rPr lang="is-IS" dirty="0"/>
              <a:t>3.62 (1.02–12.82)</a:t>
            </a:r>
          </a:p>
          <a:p>
            <a:pPr algn="ctr"/>
            <a:r>
              <a:rPr lang="en-US" dirty="0"/>
              <a:t>p</a:t>
            </a:r>
            <a:r>
              <a:rPr lang="is-IS" dirty="0"/>
              <a:t> 0.46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74462" y="2246889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Bilateral disease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64646" y="2221468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Cavitary disease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1707" y="1363364"/>
            <a:ext cx="86112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N=113  median follow up 3.4 years,  Seoul National University</a:t>
            </a:r>
          </a:p>
          <a:p>
            <a:r>
              <a:rPr lang="en-US" dirty="0"/>
              <a:t>37% of MAB group and 38% of MMA group progressed requiring treatment.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4D8C94-0530-2D42-8892-132392EF88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9" r="7680"/>
          <a:stretch/>
        </p:blipFill>
        <p:spPr>
          <a:xfrm>
            <a:off x="7978973" y="2318443"/>
            <a:ext cx="3030475" cy="26711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9163C9-8366-CB41-ACD9-11B31078CA3E}"/>
              </a:ext>
            </a:extLst>
          </p:cNvPr>
          <p:cNvSpPr txBox="1"/>
          <p:nvPr/>
        </p:nvSpPr>
        <p:spPr>
          <a:xfrm>
            <a:off x="8731622" y="227435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Cavitary disease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93752-A21E-544C-9BF7-125CB6C44916}"/>
              </a:ext>
            </a:extLst>
          </p:cNvPr>
          <p:cNvSpPr txBox="1"/>
          <p:nvPr/>
        </p:nvSpPr>
        <p:spPr>
          <a:xfrm>
            <a:off x="0" y="5709839"/>
            <a:ext cx="8223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MAB: </a:t>
            </a:r>
            <a:r>
              <a:rPr lang="en-US" sz="1600" i="1" dirty="0"/>
              <a:t>M. </a:t>
            </a:r>
            <a:r>
              <a:rPr lang="en-US" sz="1600" i="1" dirty="0" err="1"/>
              <a:t>abscessus</a:t>
            </a:r>
            <a:r>
              <a:rPr lang="en-US" sz="1600" i="1" dirty="0"/>
              <a:t> </a:t>
            </a:r>
            <a:r>
              <a:rPr lang="en-US" sz="1600" dirty="0"/>
              <a:t>subspecies </a:t>
            </a:r>
            <a:r>
              <a:rPr lang="en-US" sz="1600" i="1" dirty="0" err="1"/>
              <a:t>abscessus</a:t>
            </a:r>
            <a:r>
              <a:rPr lang="en-US" sz="1600" dirty="0"/>
              <a:t> MMA: </a:t>
            </a:r>
            <a:r>
              <a:rPr lang="en-US" sz="1600" i="1" dirty="0"/>
              <a:t>M. </a:t>
            </a:r>
            <a:r>
              <a:rPr lang="en-US" sz="1600" i="1" dirty="0" err="1"/>
              <a:t>abscessus</a:t>
            </a:r>
            <a:r>
              <a:rPr lang="en-US" sz="1600" i="1" dirty="0"/>
              <a:t> </a:t>
            </a:r>
            <a:r>
              <a:rPr lang="en-US" sz="1600" dirty="0"/>
              <a:t>subspecies </a:t>
            </a:r>
            <a:r>
              <a:rPr lang="en-US" sz="1600" i="1" dirty="0" err="1"/>
              <a:t>massiliense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468850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D6F2F-620D-9C47-8DB2-5DC2BA677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1" y="210344"/>
            <a:ext cx="10515600" cy="1325563"/>
          </a:xfrm>
        </p:spPr>
        <p:txBody>
          <a:bodyPr/>
          <a:lstStyle/>
          <a:p>
            <a:r>
              <a:rPr lang="en-US" dirty="0"/>
              <a:t>Predictors of a favorable outcome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BF81D20-3257-644B-8EF8-2BACFAB9F88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37139" y="1259609"/>
          <a:ext cx="7315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E6A6798-0ACA-E541-870C-F5FC77E58DE7}"/>
              </a:ext>
            </a:extLst>
          </p:cNvPr>
          <p:cNvSpPr txBox="1"/>
          <p:nvPr/>
        </p:nvSpPr>
        <p:spPr>
          <a:xfrm>
            <a:off x="3903109" y="6077319"/>
            <a:ext cx="5718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Park J, et al. </a:t>
            </a:r>
            <a:r>
              <a:rPr lang="en-US" dirty="0" err="1"/>
              <a:t>Clin</a:t>
            </a:r>
            <a:r>
              <a:rPr lang="en-US" dirty="0"/>
              <a:t> Infect Dis. 2017 Feb 1;64(3):301-308</a:t>
            </a:r>
          </a:p>
          <a:p>
            <a:r>
              <a:rPr lang="en-US" dirty="0"/>
              <a:t>Park J, et al. Respir Med. 2021 Oct;187:106549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401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461F49-8329-9F43-8133-C7D671EDFF08}"/>
              </a:ext>
            </a:extLst>
          </p:cNvPr>
          <p:cNvSpPr txBox="1"/>
          <p:nvPr/>
        </p:nvSpPr>
        <p:spPr>
          <a:xfrm>
            <a:off x="348348" y="291601"/>
            <a:ext cx="6925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Mycobacteriology Laboratory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01C126-B3E6-6440-9082-0E16EC4A3B32}"/>
              </a:ext>
            </a:extLst>
          </p:cNvPr>
          <p:cNvSpPr txBox="1"/>
          <p:nvPr/>
        </p:nvSpPr>
        <p:spPr>
          <a:xfrm>
            <a:off x="1083637" y="2477204"/>
            <a:ext cx="4294765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Identification:  </a:t>
            </a:r>
          </a:p>
          <a:p>
            <a:r>
              <a:rPr lang="en-US" sz="2400" i="1" dirty="0"/>
              <a:t>M. </a:t>
            </a:r>
            <a:r>
              <a:rPr lang="en-US" sz="2400" i="1" dirty="0" err="1"/>
              <a:t>chelonae-abscessus</a:t>
            </a:r>
            <a:r>
              <a:rPr lang="en-US" sz="2400" i="1" dirty="0"/>
              <a:t> </a:t>
            </a:r>
            <a:r>
              <a:rPr lang="en-US" sz="2400" dirty="0"/>
              <a:t>group</a:t>
            </a:r>
          </a:p>
          <a:p>
            <a:endParaRPr lang="en-US" sz="2400" dirty="0"/>
          </a:p>
          <a:p>
            <a:r>
              <a:rPr lang="en-US" sz="2400" b="1" dirty="0"/>
              <a:t>Drug susceptibility:</a:t>
            </a:r>
          </a:p>
          <a:p>
            <a:r>
              <a:rPr lang="en-US" sz="2400" dirty="0"/>
              <a:t>Amikacin R</a:t>
            </a:r>
          </a:p>
          <a:p>
            <a:r>
              <a:rPr lang="en-US" sz="2400" dirty="0"/>
              <a:t>Cefoxitin I</a:t>
            </a:r>
          </a:p>
          <a:p>
            <a:r>
              <a:rPr lang="en-US" sz="2400" dirty="0"/>
              <a:t>Clarithromycin S</a:t>
            </a:r>
          </a:p>
          <a:p>
            <a:r>
              <a:rPr lang="en-US" sz="2400" dirty="0"/>
              <a:t>Tigecycline 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D137AD-06B1-5B40-8C45-7F96930A10A5}"/>
              </a:ext>
            </a:extLst>
          </p:cNvPr>
          <p:cNvSpPr txBox="1"/>
          <p:nvPr/>
        </p:nvSpPr>
        <p:spPr>
          <a:xfrm>
            <a:off x="6323866" y="1656812"/>
            <a:ext cx="4924508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Identification:  </a:t>
            </a:r>
          </a:p>
          <a:p>
            <a:r>
              <a:rPr lang="en-US" sz="2400" dirty="0"/>
              <a:t>200 colonies of </a:t>
            </a:r>
            <a:r>
              <a:rPr lang="en-US" sz="2400" i="1" dirty="0"/>
              <a:t>M. </a:t>
            </a:r>
            <a:r>
              <a:rPr lang="en-US" sz="2400" i="1" dirty="0" err="1"/>
              <a:t>abscessus</a:t>
            </a:r>
            <a:r>
              <a:rPr lang="en-US" sz="2400" i="1" dirty="0"/>
              <a:t>, </a:t>
            </a:r>
          </a:p>
          <a:p>
            <a:r>
              <a:rPr lang="en-US" sz="2400" dirty="0"/>
              <a:t>subspecies </a:t>
            </a:r>
            <a:r>
              <a:rPr lang="en-US" sz="2400" i="1" dirty="0" err="1"/>
              <a:t>abscessus</a:t>
            </a:r>
            <a:endParaRPr lang="en-US" sz="2400" dirty="0"/>
          </a:p>
          <a:p>
            <a:r>
              <a:rPr lang="en-US" sz="2400" b="1" dirty="0" err="1"/>
              <a:t>erm</a:t>
            </a:r>
            <a:r>
              <a:rPr lang="en-US" sz="2400" b="1" dirty="0"/>
              <a:t>(41) </a:t>
            </a:r>
            <a:r>
              <a:rPr lang="en-US" sz="2400" dirty="0"/>
              <a:t>– present, T28C mutation</a:t>
            </a:r>
          </a:p>
          <a:p>
            <a:endParaRPr lang="en-US" sz="2400" dirty="0"/>
          </a:p>
          <a:p>
            <a:r>
              <a:rPr lang="en-US" sz="2400" b="1" dirty="0"/>
              <a:t>Drug susceptibility:	MIC</a:t>
            </a:r>
          </a:p>
          <a:p>
            <a:r>
              <a:rPr lang="en-US" sz="2400" b="1" dirty="0"/>
              <a:t>Amikacin	</a:t>
            </a:r>
            <a:r>
              <a:rPr lang="en-US" sz="2400" dirty="0"/>
              <a:t>		8</a:t>
            </a:r>
          </a:p>
          <a:p>
            <a:r>
              <a:rPr lang="en-US" sz="2400" dirty="0"/>
              <a:t>Cefoxitin			16</a:t>
            </a:r>
          </a:p>
          <a:p>
            <a:r>
              <a:rPr lang="en-US" sz="2400" b="1" dirty="0"/>
              <a:t>Clarithromycin	</a:t>
            </a:r>
            <a:r>
              <a:rPr lang="en-US" sz="2400" dirty="0"/>
              <a:t>	1</a:t>
            </a:r>
          </a:p>
          <a:p>
            <a:r>
              <a:rPr lang="en-US" sz="2400" dirty="0"/>
              <a:t>Imipenem			16</a:t>
            </a:r>
          </a:p>
          <a:p>
            <a:r>
              <a:rPr lang="en-US" sz="2400" dirty="0"/>
              <a:t>Tigecycline			0.125</a:t>
            </a:r>
          </a:p>
          <a:p>
            <a:r>
              <a:rPr lang="en-US" sz="2400" dirty="0"/>
              <a:t>Clofazimine			&lt;0.5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30D0A18-50C9-DB49-8422-22F018D3AC52}"/>
              </a:ext>
            </a:extLst>
          </p:cNvPr>
          <p:cNvSpPr/>
          <p:nvPr/>
        </p:nvSpPr>
        <p:spPr>
          <a:xfrm>
            <a:off x="5397316" y="3668357"/>
            <a:ext cx="880533" cy="5012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39727-D7BC-714B-93CE-A1FC93636AB7}"/>
              </a:ext>
            </a:extLst>
          </p:cNvPr>
          <p:cNvSpPr txBox="1"/>
          <p:nvPr/>
        </p:nvSpPr>
        <p:spPr>
          <a:xfrm>
            <a:off x="1895268" y="1984764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Common 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6DC93-6032-AC48-BB5C-3E180A9B71A0}"/>
              </a:ext>
            </a:extLst>
          </p:cNvPr>
          <p:cNvSpPr txBox="1"/>
          <p:nvPr/>
        </p:nvSpPr>
        <p:spPr>
          <a:xfrm>
            <a:off x="7546838" y="1275373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Preferred Report</a:t>
            </a:r>
          </a:p>
        </p:txBody>
      </p:sp>
    </p:spTree>
    <p:extLst>
      <p:ext uri="{BB962C8B-B14F-4D97-AF65-F5344CB8AC3E}">
        <p14:creationId xmlns:p14="http://schemas.microsoft.com/office/powerpoint/2010/main" val="309038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Regimens for M. </a:t>
            </a:r>
            <a:r>
              <a:rPr lang="en-US" dirty="0" err="1"/>
              <a:t>abscessus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336" y="1600201"/>
            <a:ext cx="10707328" cy="466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85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E7EF2F5-32F8-3841-AF69-94C783F9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17" y="164340"/>
            <a:ext cx="10972800" cy="1143000"/>
          </a:xfrm>
        </p:spPr>
        <p:txBody>
          <a:bodyPr>
            <a:normAutofit/>
          </a:bodyPr>
          <a:lstStyle/>
          <a:p>
            <a:r>
              <a:rPr lang="en-US" sz="4133" i="1" dirty="0"/>
              <a:t>M. </a:t>
            </a:r>
            <a:r>
              <a:rPr lang="en-US" sz="4133" i="1" dirty="0" err="1"/>
              <a:t>abscessus</a:t>
            </a:r>
            <a:r>
              <a:rPr lang="en-US" sz="4133" i="1" dirty="0"/>
              <a:t>: </a:t>
            </a:r>
            <a:r>
              <a:rPr lang="en-US" sz="3600" dirty="0"/>
              <a:t>Summary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DB3A26-F74F-004A-828B-4C96C210F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629" y="1522957"/>
            <a:ext cx="10892287" cy="5141168"/>
          </a:xfrm>
        </p:spPr>
        <p:txBody>
          <a:bodyPr>
            <a:normAutofit/>
          </a:bodyPr>
          <a:lstStyle/>
          <a:p>
            <a:r>
              <a:rPr lang="en-US" i="1" dirty="0"/>
              <a:t>M. abscessus </a:t>
            </a:r>
            <a:r>
              <a:rPr lang="en-US" dirty="0"/>
              <a:t>has high levels of </a:t>
            </a:r>
            <a:r>
              <a:rPr lang="en-US" i="1" dirty="0"/>
              <a:t>in vitro </a:t>
            </a:r>
            <a:r>
              <a:rPr lang="en-US" dirty="0"/>
              <a:t>resistance to many antibiotics</a:t>
            </a:r>
          </a:p>
          <a:p>
            <a:r>
              <a:rPr lang="en-US" dirty="0"/>
              <a:t>Treatment requires a combination of intravenous, oral, and inhaled antibiotics</a:t>
            </a:r>
          </a:p>
          <a:p>
            <a:r>
              <a:rPr lang="en-US" dirty="0"/>
              <a:t>Treatment outcomes are usually good when the </a:t>
            </a:r>
            <a:r>
              <a:rPr lang="en-US" i="1" dirty="0" err="1"/>
              <a:t>erm</a:t>
            </a:r>
            <a:r>
              <a:rPr lang="en-US" dirty="0"/>
              <a:t>(41) gene is not functional</a:t>
            </a:r>
          </a:p>
          <a:p>
            <a:r>
              <a:rPr lang="en-US" dirty="0"/>
              <a:t>Most recurrences appear to be due to reinfection or another species</a:t>
            </a:r>
          </a:p>
          <a:p>
            <a:r>
              <a:rPr lang="en-US" dirty="0"/>
              <a:t>Surgical resection may increase bacteriologic conversion</a:t>
            </a:r>
          </a:p>
        </p:txBody>
      </p:sp>
    </p:spTree>
    <p:extLst>
      <p:ext uri="{BB962C8B-B14F-4D97-AF65-F5344CB8AC3E}">
        <p14:creationId xmlns:p14="http://schemas.microsoft.com/office/powerpoint/2010/main" val="4209396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NTM exposure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4019" y="1466491"/>
            <a:ext cx="10207256" cy="4785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207478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3822" y="6251912"/>
            <a:ext cx="6240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Ratnatunga</a:t>
            </a:r>
            <a:r>
              <a:rPr lang="en-US" sz="2400" dirty="0"/>
              <a:t> CN et al.  Front </a:t>
            </a:r>
            <a:r>
              <a:rPr lang="en-US" sz="2400" dirty="0" err="1"/>
              <a:t>Immunol</a:t>
            </a:r>
            <a:r>
              <a:rPr lang="en-US" sz="2400" dirty="0"/>
              <a:t>. 2020  </a:t>
            </a:r>
          </a:p>
        </p:txBody>
      </p:sp>
    </p:spTree>
    <p:extLst>
      <p:ext uri="{BB962C8B-B14F-4D97-AF65-F5344CB8AC3E}">
        <p14:creationId xmlns:p14="http://schemas.microsoft.com/office/powerpoint/2010/main" val="31574198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Indications for surgery in NTM 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270512" cy="4525963"/>
          </a:xfrm>
        </p:spPr>
        <p:txBody>
          <a:bodyPr>
            <a:normAutofit/>
          </a:bodyPr>
          <a:lstStyle/>
          <a:p>
            <a:r>
              <a:rPr lang="en-US" sz="3200" dirty="0"/>
              <a:t>Failure of medical therapy</a:t>
            </a:r>
          </a:p>
          <a:p>
            <a:pPr marL="0" indent="0">
              <a:buNone/>
            </a:pPr>
            <a:r>
              <a:rPr lang="en-US" sz="3200" dirty="0"/>
              <a:t>		Recurrent infection</a:t>
            </a:r>
          </a:p>
          <a:p>
            <a:pPr marL="0" indent="0">
              <a:buNone/>
            </a:pPr>
            <a:r>
              <a:rPr lang="en-US" sz="3200" dirty="0"/>
              <a:t>		Antibiotic resistance-macrolide/aminoglycoside</a:t>
            </a:r>
          </a:p>
          <a:p>
            <a:pPr marL="0" indent="0">
              <a:buNone/>
            </a:pPr>
            <a:r>
              <a:rPr lang="en-US" sz="3200" dirty="0"/>
              <a:t>		Antibiotic intolerance</a:t>
            </a:r>
          </a:p>
          <a:p>
            <a:r>
              <a:rPr lang="en-US" sz="3200" dirty="0"/>
              <a:t>Symptom control- hemoptysis</a:t>
            </a:r>
          </a:p>
          <a:p>
            <a:r>
              <a:rPr lang="en-US" sz="3200" dirty="0"/>
              <a:t>Limit disease progression- bronchiectasis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1" y="6126165"/>
            <a:ext cx="6017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Mitchell JD. </a:t>
            </a:r>
            <a:r>
              <a:rPr lang="en-US" sz="2400" dirty="0" err="1"/>
              <a:t>Thorac</a:t>
            </a:r>
            <a:r>
              <a:rPr lang="en-US" sz="2400" dirty="0"/>
              <a:t> </a:t>
            </a:r>
            <a:r>
              <a:rPr lang="en-US" sz="2400" dirty="0" err="1"/>
              <a:t>Surg</a:t>
            </a:r>
            <a:r>
              <a:rPr lang="en-US" sz="2400" dirty="0"/>
              <a:t> </a:t>
            </a:r>
            <a:r>
              <a:rPr lang="en-US" sz="2400" dirty="0" err="1"/>
              <a:t>Clin</a:t>
            </a:r>
            <a:r>
              <a:rPr lang="en-US" sz="2400" dirty="0"/>
              <a:t> (2019) 77-83</a:t>
            </a:r>
          </a:p>
        </p:txBody>
      </p:sp>
    </p:spTree>
    <p:extLst>
      <p:ext uri="{BB962C8B-B14F-4D97-AF65-F5344CB8AC3E}">
        <p14:creationId xmlns:p14="http://schemas.microsoft.com/office/powerpoint/2010/main" val="2147918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Airway Clearance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10972800" cy="3190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164357058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784252408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Short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term goals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Longer term goals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0369561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Provide effective sputum clearance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Reduce further airway damage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2192714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2400" dirty="0"/>
                        <a:t>Improve ventilation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Halt cycle of bacterial colonization and inflammation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62966003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r>
                        <a:rPr lang="en-US" sz="2400" dirty="0"/>
                        <a:t>Reduce cough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Reduce number</a:t>
                      </a:r>
                      <a:r>
                        <a:rPr lang="en-US" sz="2400" baseline="0" dirty="0"/>
                        <a:t> of pulmonary exacerbations and hospitalizations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8565314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/>
                        <a:t>Reduce breathlessness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Improve quality of life (</a:t>
                      </a:r>
                      <a:r>
                        <a:rPr lang="en-US" sz="2400" dirty="0" err="1"/>
                        <a:t>HRQol</a:t>
                      </a:r>
                      <a:r>
                        <a:rPr lang="en-US" sz="2400" dirty="0"/>
                        <a:t>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1097068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21412" y="6146923"/>
            <a:ext cx="9959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O’Neill K et al, </a:t>
            </a:r>
            <a:r>
              <a:rPr lang="en-US" sz="2400" dirty="0" err="1"/>
              <a:t>Respirology</a:t>
            </a:r>
            <a:r>
              <a:rPr lang="en-US" sz="2400" dirty="0"/>
              <a:t> (2019) 24, 227 237doi: 10.1111/resp.13459</a:t>
            </a:r>
          </a:p>
        </p:txBody>
      </p:sp>
    </p:spTree>
    <p:extLst>
      <p:ext uri="{BB962C8B-B14F-4D97-AF65-F5344CB8AC3E}">
        <p14:creationId xmlns:p14="http://schemas.microsoft.com/office/powerpoint/2010/main" val="3917573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Airway Clearance</a:t>
            </a:r>
          </a:p>
        </p:txBody>
      </p:sp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0CC0F903-E788-EBB2-9446-AA9C59D47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23766">
            <a:off x="299609" y="1758494"/>
            <a:ext cx="3709287" cy="14417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1414" y="6399294"/>
            <a:ext cx="6590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O’Neill K et al, </a:t>
            </a:r>
            <a:r>
              <a:rPr lang="en-US" sz="1600" dirty="0" err="1"/>
              <a:t>Respirology</a:t>
            </a:r>
            <a:r>
              <a:rPr lang="en-US" sz="1600" dirty="0"/>
              <a:t> (2019) 24, 227-237doi: 10.1111/resp.13459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9735" y="5113629"/>
            <a:ext cx="39141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www.bronchiectasisandntminitiative.org</a:t>
            </a:r>
          </a:p>
          <a:p>
            <a:r>
              <a:rPr lang="en-US" sz="1600" dirty="0">
                <a:hlinkClick r:id="rId3"/>
              </a:rPr>
              <a:t>www.bronchiectasis.com.au</a:t>
            </a:r>
            <a:endParaRPr lang="en-US" sz="1600" dirty="0"/>
          </a:p>
          <a:p>
            <a:r>
              <a:rPr lang="en-US" sz="1600" dirty="0"/>
              <a:t>www.rethinkbronchiectasis.com</a:t>
            </a:r>
          </a:p>
          <a:p>
            <a:r>
              <a:rPr lang="en-US" sz="1600" dirty="0">
                <a:hlinkClick r:id="rId4"/>
              </a:rPr>
              <a:t>www.impact-be.com</a:t>
            </a:r>
            <a:endParaRPr lang="en-US" sz="1600" dirty="0"/>
          </a:p>
        </p:txBody>
      </p:sp>
      <p:pic>
        <p:nvPicPr>
          <p:cNvPr id="2052" name="Picture 4" descr="Circle Outline SVG, Circle Outline PNG, Circle Outline image, Circle  Outline files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499" y="1910249"/>
            <a:ext cx="4827640" cy="364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close-up of a document&#10;&#10;Description automatically generated">
            <a:extLst>
              <a:ext uri="{FF2B5EF4-FFF2-40B4-BE49-F238E27FC236}">
                <a16:creationId xmlns:a16="http://schemas.microsoft.com/office/drawing/2014/main" id="{B2DF6C9C-C157-08EC-945E-6B6CAAE41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0407">
            <a:off x="8204738" y="1635900"/>
            <a:ext cx="3218020" cy="43362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99877" y="2141681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Inflammation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25365" y="3373424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Lung Infection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08102" y="4867409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Mucus Production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26816" y="3241357"/>
            <a:ext cx="1590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Airway </a:t>
            </a:r>
          </a:p>
          <a:p>
            <a:r>
              <a:rPr lang="en-US" sz="2400" dirty="0"/>
              <a:t>Clearance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14173" y="3178014"/>
            <a:ext cx="6095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25188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Managing NTM Lung Disease requires specialist care and a </a:t>
            </a:r>
            <a:r>
              <a:rPr lang="en-US" dirty="0" err="1"/>
              <a:t>Mulitdisciplinary</a:t>
            </a:r>
            <a:r>
              <a:rPr lang="en-US" dirty="0"/>
              <a:t> Approach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600201"/>
          <a:ext cx="10972800" cy="4573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80263254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88978046"/>
                    </a:ext>
                  </a:extLst>
                </a:gridCol>
              </a:tblGrid>
              <a:tr h="653404">
                <a:tc>
                  <a:txBody>
                    <a:bodyPr/>
                    <a:lstStyle/>
                    <a:p>
                      <a:r>
                        <a:rPr lang="en-US" sz="2400" dirty="0"/>
                        <a:t>Advanced</a:t>
                      </a:r>
                      <a:r>
                        <a:rPr lang="en-US" sz="2400" baseline="0" dirty="0"/>
                        <a:t> Practice Provider (APPs)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Nurses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13068065"/>
                  </a:ext>
                </a:extLst>
              </a:tr>
              <a:tr h="653404">
                <a:tc>
                  <a:txBody>
                    <a:bodyPr/>
                    <a:lstStyle/>
                    <a:p>
                      <a:r>
                        <a:rPr lang="en-US" sz="2400" dirty="0"/>
                        <a:t>Pulmonologists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Pharmacists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038543196"/>
                  </a:ext>
                </a:extLst>
              </a:tr>
              <a:tr h="653404">
                <a:tc>
                  <a:txBody>
                    <a:bodyPr/>
                    <a:lstStyle/>
                    <a:p>
                      <a:r>
                        <a:rPr lang="en-US" sz="2400" dirty="0"/>
                        <a:t>Infectious Disease Specialists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Ophthalmologists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650893825"/>
                  </a:ext>
                </a:extLst>
              </a:tr>
              <a:tr h="653404">
                <a:tc>
                  <a:txBody>
                    <a:bodyPr/>
                    <a:lstStyle/>
                    <a:p>
                      <a:r>
                        <a:rPr lang="en-US" sz="2400" dirty="0"/>
                        <a:t>Primary Care Physician</a:t>
                      </a:r>
                      <a:r>
                        <a:rPr lang="en-US" sz="2400" baseline="0" dirty="0"/>
                        <a:t> (PCP)</a:t>
                      </a:r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Audiologists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70421948"/>
                  </a:ext>
                </a:extLst>
              </a:tr>
              <a:tr h="653404">
                <a:tc>
                  <a:txBody>
                    <a:bodyPr/>
                    <a:lstStyle/>
                    <a:p>
                      <a:r>
                        <a:rPr lang="en-US" sz="2400" dirty="0"/>
                        <a:t>Respiratory Therapists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Surgeons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33401498"/>
                  </a:ext>
                </a:extLst>
              </a:tr>
              <a:tr h="653404">
                <a:tc>
                  <a:txBody>
                    <a:bodyPr/>
                    <a:lstStyle/>
                    <a:p>
                      <a:r>
                        <a:rPr lang="en-US" sz="2400" dirty="0"/>
                        <a:t>Radiologists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Dietitians/nutritionists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600877230"/>
                  </a:ext>
                </a:extLst>
              </a:tr>
              <a:tr h="653404">
                <a:tc>
                  <a:txBody>
                    <a:bodyPr/>
                    <a:lstStyle/>
                    <a:p>
                      <a:r>
                        <a:rPr lang="en-US" sz="2400" dirty="0"/>
                        <a:t>Microbiologists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Mental Health Care Providers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82588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046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Pulmonary NTM infection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5887"/>
            <a:ext cx="10972800" cy="419907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              		</a:t>
            </a:r>
            <a:r>
              <a:rPr lang="en-US" sz="2667" dirty="0"/>
              <a:t>Structural/functional lung compromise</a:t>
            </a:r>
          </a:p>
          <a:p>
            <a:pPr marL="0" indent="0">
              <a:buNone/>
            </a:pPr>
            <a:r>
              <a:rPr lang="en-US" sz="2667" b="1" dirty="0"/>
              <a:t>Genetic						Acquired</a:t>
            </a:r>
          </a:p>
          <a:p>
            <a:r>
              <a:rPr lang="en-US" sz="2667" dirty="0"/>
              <a:t>Cystic Fibrosis					Bronchiectasis</a:t>
            </a:r>
          </a:p>
          <a:p>
            <a:r>
              <a:rPr lang="en-US" sz="2667" dirty="0"/>
              <a:t>Alpha-1 antitrypsin deficiency 			COPD</a:t>
            </a:r>
          </a:p>
          <a:p>
            <a:r>
              <a:rPr lang="en-US" sz="2667" dirty="0"/>
              <a:t>Primary Ciliary dyskinesia				Chronic aspiration</a:t>
            </a:r>
          </a:p>
          <a:p>
            <a:r>
              <a:rPr lang="en-US" sz="2667" dirty="0"/>
              <a:t>Pulmonary alveolar </a:t>
            </a:r>
            <a:r>
              <a:rPr lang="en-US" sz="2667" dirty="0" err="1"/>
              <a:t>proteinosis</a:t>
            </a:r>
            <a:r>
              <a:rPr lang="en-US" sz="2667" dirty="0"/>
              <a:t> 			Lung malignancy </a:t>
            </a:r>
          </a:p>
          <a:p>
            <a:pPr marL="0" indent="0">
              <a:buNone/>
            </a:pPr>
            <a:endParaRPr lang="en-US" sz="2667" dirty="0"/>
          </a:p>
          <a:p>
            <a:pPr marL="0" indent="0">
              <a:buNone/>
            </a:pPr>
            <a:r>
              <a:rPr lang="en-US" sz="2533" b="1" dirty="0"/>
              <a:t>Lady </a:t>
            </a:r>
            <a:r>
              <a:rPr lang="en-US" sz="2533" b="1" dirty="0" err="1"/>
              <a:t>Windemere</a:t>
            </a:r>
            <a:r>
              <a:rPr lang="en-US" sz="2533" b="1" dirty="0"/>
              <a:t> syndrome</a:t>
            </a:r>
            <a:r>
              <a:rPr lang="en-US" sz="2667" dirty="0"/>
              <a:t>	</a:t>
            </a:r>
            <a:r>
              <a:rPr lang="en-US" sz="2667" b="1" dirty="0"/>
              <a:t>Drug induced</a:t>
            </a:r>
            <a:r>
              <a:rPr lang="en-US" sz="2667" dirty="0"/>
              <a:t>		</a:t>
            </a:r>
            <a:r>
              <a:rPr lang="en-US" sz="2533" b="1" dirty="0"/>
              <a:t>Other</a:t>
            </a:r>
          </a:p>
          <a:p>
            <a:pPr marL="0" indent="0">
              <a:buNone/>
            </a:pPr>
            <a:r>
              <a:rPr lang="en-US" sz="2667" dirty="0"/>
              <a:t>Post menopausal, 		Anti-TNF therapy	Vitamin D deficiency</a:t>
            </a:r>
          </a:p>
          <a:p>
            <a:pPr marL="0" indent="0">
              <a:buNone/>
            </a:pPr>
            <a:r>
              <a:rPr lang="en-US" sz="2667" dirty="0"/>
              <a:t>thin, female			Cytotoxic therapy	Aspergillus infection  </a:t>
            </a:r>
          </a:p>
          <a:p>
            <a:pPr marL="0" indent="0">
              <a:buNone/>
            </a:pPr>
            <a:r>
              <a:rPr lang="en-US" sz="2667" dirty="0"/>
              <a:t>and skeletal abnormalities	Steroid therapy		 (ABPA)		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1" y="6087788"/>
            <a:ext cx="6240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Ratnatunga</a:t>
            </a:r>
            <a:r>
              <a:rPr lang="en-US" sz="2400" dirty="0"/>
              <a:t> CN et al.  Front </a:t>
            </a:r>
            <a:r>
              <a:rPr lang="en-US" sz="2400" dirty="0" err="1"/>
              <a:t>Immunol</a:t>
            </a:r>
            <a:r>
              <a:rPr lang="en-US" sz="2400" dirty="0"/>
              <a:t>. 2020  </a:t>
            </a:r>
          </a:p>
        </p:txBody>
      </p:sp>
    </p:spTree>
    <p:extLst>
      <p:ext uri="{BB962C8B-B14F-4D97-AF65-F5344CB8AC3E}">
        <p14:creationId xmlns:p14="http://schemas.microsoft.com/office/powerpoint/2010/main" val="2426581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863656-D8AF-B847-A445-0314289C7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01857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cs typeface="Arial" panose="020B0604020202020204" pitchFamily="34" charset="0"/>
              </a:rPr>
              <a:t>Nontuberculous Mycobacteria (NTM)</a:t>
            </a:r>
            <a:br>
              <a:rPr lang="en-US" sz="3200" b="1" dirty="0">
                <a:cs typeface="Arial" panose="020B0604020202020204" pitchFamily="34" charset="0"/>
              </a:rPr>
            </a:br>
            <a:r>
              <a:rPr lang="en-US" sz="3200" b="1" dirty="0">
                <a:cs typeface="Arial" panose="020B0604020202020204" pitchFamily="34" charset="0"/>
              </a:rPr>
              <a:t>An Increasing Cause of Pulmonary Disease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80B6CD-1D7D-9040-84AE-7D0D3669C32B}"/>
              </a:ext>
            </a:extLst>
          </p:cNvPr>
          <p:cNvSpPr txBox="1">
            <a:spLocks/>
          </p:cNvSpPr>
          <p:nvPr/>
        </p:nvSpPr>
        <p:spPr>
          <a:xfrm>
            <a:off x="6240015" y="1278854"/>
            <a:ext cx="4628452" cy="5310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National Managed Care Claims Database – 27 million people annually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1B4934-A8EA-EB4B-A391-7D5AEEA2D583}"/>
              </a:ext>
            </a:extLst>
          </p:cNvPr>
          <p:cNvSpPr txBox="1"/>
          <p:nvPr/>
        </p:nvSpPr>
        <p:spPr>
          <a:xfrm>
            <a:off x="7320136" y="2135483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Prevalence (per 100,000)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A89076-F5D1-F449-9B17-1CC4848E3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19" y="2463294"/>
            <a:ext cx="6074059" cy="35394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DCDA52-80A8-EE48-AFB6-463497C182EA}"/>
              </a:ext>
            </a:extLst>
          </p:cNvPr>
          <p:cNvSpPr/>
          <p:nvPr/>
        </p:nvSpPr>
        <p:spPr>
          <a:xfrm>
            <a:off x="6095999" y="616803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212121"/>
                </a:solidFill>
              </a:rPr>
              <a:t>Winthrop KL, et al. </a:t>
            </a:r>
            <a:r>
              <a:rPr lang="en-US" sz="1600" i="1" dirty="0">
                <a:solidFill>
                  <a:srgbClr val="212121"/>
                </a:solidFill>
              </a:rPr>
              <a:t>Ann Am </a:t>
            </a:r>
            <a:r>
              <a:rPr lang="en-US" sz="1600" i="1" dirty="0" err="1">
                <a:solidFill>
                  <a:srgbClr val="212121"/>
                </a:solidFill>
              </a:rPr>
              <a:t>Thorac</a:t>
            </a:r>
            <a:r>
              <a:rPr lang="en-US" sz="1600" i="1" dirty="0">
                <a:solidFill>
                  <a:srgbClr val="212121"/>
                </a:solidFill>
              </a:rPr>
              <a:t> Soc</a:t>
            </a:r>
            <a:r>
              <a:rPr lang="en-US" sz="1600" dirty="0">
                <a:solidFill>
                  <a:srgbClr val="212121"/>
                </a:solidFill>
              </a:rPr>
              <a:t>. 2020;17(2):178‐185.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B2AE9-C97A-2446-ABE0-69EF03B58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3" t="620" r="26456" b="-384"/>
          <a:stretch/>
        </p:blipFill>
        <p:spPr>
          <a:xfrm rot="5007992">
            <a:off x="736270" y="1534057"/>
            <a:ext cx="4252423" cy="46125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FB8EE5-24D9-2B44-B9FA-E9B3AE45676D}"/>
              </a:ext>
            </a:extLst>
          </p:cNvPr>
          <p:cNvSpPr txBox="1"/>
          <p:nvPr/>
        </p:nvSpPr>
        <p:spPr>
          <a:xfrm>
            <a:off x="1985364" y="3440201"/>
            <a:ext cx="2004237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∽200 species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374AE-067E-B74C-9429-A1E0126BB0A3}"/>
              </a:ext>
            </a:extLst>
          </p:cNvPr>
          <p:cNvSpPr txBox="1"/>
          <p:nvPr/>
        </p:nvSpPr>
        <p:spPr>
          <a:xfrm>
            <a:off x="983431" y="6129263"/>
            <a:ext cx="3757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Tortoli</a:t>
            </a:r>
            <a:r>
              <a:rPr lang="en-US" sz="1600" dirty="0"/>
              <a:t> E, et al. </a:t>
            </a:r>
            <a:r>
              <a:rPr lang="en-US" sz="1600" dirty="0" err="1"/>
              <a:t>Inf</a:t>
            </a:r>
            <a:r>
              <a:rPr lang="en-US" sz="1600" dirty="0"/>
              <a:t> Gen </a:t>
            </a:r>
            <a:r>
              <a:rPr lang="en-US" sz="1600" dirty="0" err="1"/>
              <a:t>Evol</a:t>
            </a:r>
            <a:r>
              <a:rPr lang="en-US" sz="1600" dirty="0"/>
              <a:t> 2017;56:19</a:t>
            </a:r>
          </a:p>
        </p:txBody>
      </p:sp>
    </p:spTree>
    <p:extLst>
      <p:ext uri="{BB962C8B-B14F-4D97-AF65-F5344CB8AC3E}">
        <p14:creationId xmlns:p14="http://schemas.microsoft.com/office/powerpoint/2010/main" val="377563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0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6E99B9D-5EA6-9EA3-B97A-B7AF21D3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59"/>
            <a:ext cx="12192000" cy="1143000"/>
          </a:xfrm>
        </p:spPr>
        <p:txBody>
          <a:bodyPr>
            <a:normAutofit/>
          </a:bodyPr>
          <a:lstStyle/>
          <a:p>
            <a:r>
              <a:rPr lang="en-US" sz="3733" dirty="0"/>
              <a:t>Increasing trends in NTM Medicare data 2010-2019</a:t>
            </a: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16FFA0C2-3FD0-349F-D91F-D341676BE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379" y="1502735"/>
            <a:ext cx="9597653" cy="4682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D75F81-B553-25B4-AEE2-28A2A33E304C}"/>
              </a:ext>
            </a:extLst>
          </p:cNvPr>
          <p:cNvSpPr txBox="1"/>
          <p:nvPr/>
        </p:nvSpPr>
        <p:spPr>
          <a:xfrm>
            <a:off x="4836480" y="6489982"/>
            <a:ext cx="5009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Bents et al. BMC Infectious Diseases (2024) 24:1094</a:t>
            </a:r>
          </a:p>
        </p:txBody>
      </p:sp>
    </p:spTree>
    <p:extLst>
      <p:ext uri="{BB962C8B-B14F-4D97-AF65-F5344CB8AC3E}">
        <p14:creationId xmlns:p14="http://schemas.microsoft.com/office/powerpoint/2010/main" val="1705198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 of NTM by state</a:t>
            </a:r>
          </a:p>
        </p:txBody>
      </p:sp>
      <p:pic>
        <p:nvPicPr>
          <p:cNvPr id="1030" name="Picture 6" descr="Figure 1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89" y="1341731"/>
            <a:ext cx="11202011" cy="433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21819" y="5672329"/>
            <a:ext cx="1106058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1B1B1B"/>
                </a:solidFill>
                <a:latin typeface="Cambria" panose="02040503050406030204" pitchFamily="18" charset="0"/>
              </a:rPr>
              <a:t>Number of patients by state at the first diagnosis of nontuberculous mycobacterial (NTM) lung disease, January 1, 2007, to June 30, 2016 (</a:t>
            </a:r>
            <a:r>
              <a:rPr lang="en-US" sz="1333" i="1" dirty="0">
                <a:solidFill>
                  <a:srgbClr val="1B1B1B"/>
                </a:solidFill>
                <a:latin typeface="Cambria" panose="02040503050406030204" pitchFamily="18" charset="0"/>
              </a:rPr>
              <a:t>N</a:t>
            </a:r>
            <a:r>
              <a:rPr lang="en-US" sz="1333" dirty="0">
                <a:solidFill>
                  <a:srgbClr val="1B1B1B"/>
                </a:solidFill>
                <a:latin typeface="Cambria" panose="02040503050406030204" pitchFamily="18" charset="0"/>
              </a:rPr>
              <a:t> = 9,476).</a:t>
            </a:r>
            <a:endParaRPr lang="en-US" sz="1333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12014" y="6126958"/>
            <a:ext cx="8313238" cy="3282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33" dirty="0">
                <a:solidFill>
                  <a:srgbClr val="1B1B1B"/>
                </a:solidFill>
                <a:latin typeface="Source Sans Pro Web"/>
              </a:rPr>
              <a:t>Winthrop KL et al. Ann AM </a:t>
            </a:r>
            <a:r>
              <a:rPr lang="en-US" altLang="en-US" sz="1333" dirty="0" err="1">
                <a:solidFill>
                  <a:srgbClr val="1B1B1B"/>
                </a:solidFill>
                <a:latin typeface="Source Sans Pro Web"/>
              </a:rPr>
              <a:t>Thorac</a:t>
            </a:r>
            <a:r>
              <a:rPr lang="en-US" altLang="en-US" sz="1333" dirty="0">
                <a:solidFill>
                  <a:srgbClr val="1B1B1B"/>
                </a:solidFill>
                <a:latin typeface="Source Sans Pro Web"/>
              </a:rPr>
              <a:t> Soc. 2020 Feb;17(2):178–185. </a:t>
            </a:r>
            <a:r>
              <a:rPr lang="en-US" altLang="en-US" sz="1333" dirty="0" err="1">
                <a:solidFill>
                  <a:srgbClr val="1B1B1B"/>
                </a:solidFill>
                <a:latin typeface="Source Sans Pro Web"/>
              </a:rPr>
              <a:t>doi</a:t>
            </a:r>
            <a:r>
              <a:rPr lang="en-US" altLang="en-US" sz="1333" dirty="0">
                <a:solidFill>
                  <a:srgbClr val="1B1B1B"/>
                </a:solidFill>
                <a:latin typeface="Source Sans Pro Web"/>
              </a:rPr>
              <a:t>: </a:t>
            </a:r>
            <a:r>
              <a:rPr lang="en-US" altLang="en-US" sz="1333" u="sng" dirty="0">
                <a:solidFill>
                  <a:srgbClr val="1A4480"/>
                </a:solidFill>
                <a:latin typeface="Source Sans Pro Web"/>
                <a:hlinkClick r:id="rId4"/>
              </a:rPr>
              <a:t>10.1513/AnnalsATS.201804-236OC</a:t>
            </a:r>
            <a:r>
              <a:rPr lang="en-US" altLang="en-US" sz="1333" dirty="0"/>
              <a:t> </a:t>
            </a:r>
            <a:endParaRPr lang="en-US" altLang="en-US" sz="1333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56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Phenotypes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5192111" cy="4525963"/>
          </a:xfrm>
        </p:spPr>
        <p:txBody>
          <a:bodyPr/>
          <a:lstStyle/>
          <a:p>
            <a:r>
              <a:rPr lang="en-US" sz="3200" dirty="0" err="1"/>
              <a:t>Fibrocavitary</a:t>
            </a:r>
            <a:r>
              <a:rPr lang="en-US" sz="3200" dirty="0"/>
              <a:t> disease</a:t>
            </a:r>
          </a:p>
          <a:p>
            <a:r>
              <a:rPr lang="en-US" sz="3200" dirty="0"/>
              <a:t>Male</a:t>
            </a:r>
          </a:p>
          <a:p>
            <a:r>
              <a:rPr lang="en-US" sz="3200" dirty="0"/>
              <a:t>Older</a:t>
            </a:r>
          </a:p>
          <a:p>
            <a:r>
              <a:rPr lang="en-US" sz="3200" dirty="0"/>
              <a:t>Smokers</a:t>
            </a:r>
          </a:p>
          <a:p>
            <a:r>
              <a:rPr lang="en-US" sz="3200" dirty="0"/>
              <a:t>Various body builds</a:t>
            </a:r>
          </a:p>
          <a:p>
            <a:r>
              <a:rPr lang="en-US" sz="3200" dirty="0"/>
              <a:t>Upper lobe predominant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647957" y="1391312"/>
            <a:ext cx="4564993" cy="250886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7211683" y="3381221"/>
            <a:ext cx="4980318" cy="2842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DF8115-40BA-5E5F-6A79-A51791DE1267}"/>
              </a:ext>
            </a:extLst>
          </p:cNvPr>
          <p:cNvSpPr txBox="1"/>
          <p:nvPr/>
        </p:nvSpPr>
        <p:spPr>
          <a:xfrm>
            <a:off x="257060" y="5919468"/>
            <a:ext cx="6364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Kim RD, et al. AJRCCM 2008:178:1066-1047</a:t>
            </a:r>
          </a:p>
        </p:txBody>
      </p:sp>
    </p:spTree>
    <p:extLst>
      <p:ext uri="{BB962C8B-B14F-4D97-AF65-F5344CB8AC3E}">
        <p14:creationId xmlns:p14="http://schemas.microsoft.com/office/powerpoint/2010/main" val="294009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3335</Words>
  <Application>Microsoft Office PowerPoint</Application>
  <PresentationFormat>Widescreen</PresentationFormat>
  <Paragraphs>609</Paragraphs>
  <Slides>43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MS Mincho</vt:lpstr>
      <vt:lpstr>ＭＳ Ｐゴシック</vt:lpstr>
      <vt:lpstr>Arial</vt:lpstr>
      <vt:lpstr>Calibri</vt:lpstr>
      <vt:lpstr>Calibri Light</vt:lpstr>
      <vt:lpstr>Cambria</vt:lpstr>
      <vt:lpstr>Helvetica</vt:lpstr>
      <vt:lpstr>Source Sans Pro Web</vt:lpstr>
      <vt:lpstr>Office Theme</vt:lpstr>
      <vt:lpstr>Custom Design</vt:lpstr>
      <vt:lpstr>         </vt:lpstr>
      <vt:lpstr>Disclosures</vt:lpstr>
      <vt:lpstr>Objectives</vt:lpstr>
      <vt:lpstr>NTM exposure</vt:lpstr>
      <vt:lpstr>Pulmonary NTM infection</vt:lpstr>
      <vt:lpstr>Nontuberculous Mycobacteria (NTM) An Increasing Cause of Pulmonary Disease</vt:lpstr>
      <vt:lpstr>Increasing trends in NTM Medicare data 2010-2019</vt:lpstr>
      <vt:lpstr>Incidence of NTM by state</vt:lpstr>
      <vt:lpstr>Clinical Phenotypes</vt:lpstr>
      <vt:lpstr>Clinical Phenotypes</vt:lpstr>
      <vt:lpstr>Diagnostic Approaches to NTM-LD and Reducing Time to Treatment</vt:lpstr>
      <vt:lpstr>Serum Cell-Free DNA-based Detection of Mycobacterium avium Complex Infection</vt:lpstr>
      <vt:lpstr>Serum Cell-Free DNA changes after treatment initiation</vt:lpstr>
      <vt:lpstr>Why Early Diagnosis and Reducing Time to Treatment is Important</vt:lpstr>
      <vt:lpstr>2020 Multi-Society Clinical Practice  Guideline</vt:lpstr>
      <vt:lpstr>2020 NTM Diagnostic Guidelines</vt:lpstr>
      <vt:lpstr>Specimen Collection</vt:lpstr>
      <vt:lpstr>The factors to consider when initiating treatment</vt:lpstr>
      <vt:lpstr>Initiate Treatment or ”Watchful Waiting”?</vt:lpstr>
      <vt:lpstr>Composition of Treatment Regimen Empiric Treatment vs Susceptibility-based?</vt:lpstr>
      <vt:lpstr>Role of Antimicrobial Susceptibility Testing (AST) </vt:lpstr>
      <vt:lpstr>Macrolide vs. No Macrolide</vt:lpstr>
      <vt:lpstr>Aminoglycoside vs No Aminoglycoside?</vt:lpstr>
      <vt:lpstr>Inhaled Amikacin?</vt:lpstr>
      <vt:lpstr>Administration of the Regimen Intermittent vs Daily Therapy?</vt:lpstr>
      <vt:lpstr>Duration of Therapy?</vt:lpstr>
      <vt:lpstr>Mycobacterium avium complex (MAC)</vt:lpstr>
      <vt:lpstr>Mycobacteriology Laboratory Results</vt:lpstr>
      <vt:lpstr>Recommended Treatment Regimens MAC</vt:lpstr>
      <vt:lpstr>Treatment of MAC Pulmonary Disease</vt:lpstr>
      <vt:lpstr>Adverse Reactions and Monitoring for selected agents</vt:lpstr>
      <vt:lpstr>MAC: Summary</vt:lpstr>
      <vt:lpstr>Mycobacterium abscessus </vt:lpstr>
      <vt:lpstr>Macrolide susceptibility differs between subspecies </vt:lpstr>
      <vt:lpstr>Predictors of progression</vt:lpstr>
      <vt:lpstr>Predictors of a favorable outcome</vt:lpstr>
      <vt:lpstr>PowerPoint Presentation</vt:lpstr>
      <vt:lpstr>Treatment Regimens for M. abscessus</vt:lpstr>
      <vt:lpstr>M. abscessus: Summary</vt:lpstr>
      <vt:lpstr>Indications for surgery in NTM PD</vt:lpstr>
      <vt:lpstr>Airway Clearance</vt:lpstr>
      <vt:lpstr>Remember Airway Clearance</vt:lpstr>
      <vt:lpstr>Managing NTM Lung Disease requires specialist care and a Mulitdisciplinary Approach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Matheny, Kathleen</cp:lastModifiedBy>
  <cp:revision>26</cp:revision>
  <dcterms:created xsi:type="dcterms:W3CDTF">2023-11-01T20:52:41Z</dcterms:created>
  <dcterms:modified xsi:type="dcterms:W3CDTF">2025-09-04T20:05:49Z</dcterms:modified>
</cp:coreProperties>
</file>