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2" r:id="rId4"/>
    <p:sldId id="270" r:id="rId5"/>
    <p:sldId id="271" r:id="rId6"/>
    <p:sldId id="269" r:id="rId7"/>
    <p:sldId id="274" r:id="rId8"/>
    <p:sldId id="296" r:id="rId9"/>
    <p:sldId id="293" r:id="rId10"/>
    <p:sldId id="275" r:id="rId11"/>
    <p:sldId id="276" r:id="rId12"/>
    <p:sldId id="290" r:id="rId13"/>
    <p:sldId id="292" r:id="rId14"/>
    <p:sldId id="302" r:id="rId15"/>
    <p:sldId id="291" r:id="rId16"/>
    <p:sldId id="298" r:id="rId17"/>
    <p:sldId id="277" r:id="rId18"/>
    <p:sldId id="294" r:id="rId19"/>
    <p:sldId id="285" r:id="rId20"/>
    <p:sldId id="272" r:id="rId21"/>
    <p:sldId id="287" r:id="rId22"/>
    <p:sldId id="301" r:id="rId23"/>
    <p:sldId id="278" r:id="rId24"/>
    <p:sldId id="284" r:id="rId25"/>
    <p:sldId id="289" r:id="rId26"/>
    <p:sldId id="288" r:id="rId27"/>
    <p:sldId id="297" r:id="rId28"/>
    <p:sldId id="303" r:id="rId29"/>
    <p:sldId id="268" r:id="rId30"/>
    <p:sldId id="281" r:id="rId31"/>
    <p:sldId id="273" r:id="rId32"/>
    <p:sldId id="279" r:id="rId33"/>
    <p:sldId id="283" r:id="rId34"/>
    <p:sldId id="286" r:id="rId35"/>
    <p:sldId id="300" r:id="rId36"/>
    <p:sldId id="26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B89101-993E-96AA-CCB4-F04CDB927AB3}" name="Greenblatt, Shari" initials="SG" userId="S::GREENBLATTS@NATJ.ORG::e74d34a5-cb69-494d-bd14-84137589e4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3"/>
    <a:srgbClr val="435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0" autoAdjust="0"/>
    <p:restoredTop sz="94607"/>
  </p:normalViewPr>
  <p:slideViewPr>
    <p:cSldViewPr snapToGrid="0" snapToObjects="1">
      <p:cViewPr varScale="1">
        <p:scale>
          <a:sx n="111" d="100"/>
          <a:sy n="111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CE8BC6-8352-8440-A375-242DF6FA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CE8BC6-8352-8440-A375-242DF6FA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BDC81-7875-5B4B-AADE-0D59AFCED9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add text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68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BE64C7-3821-5549-AE83-627ECAD52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24"/>
            <a:ext cx="12192000" cy="113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6F22F-1F95-974D-BB70-E33F24E0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4"/>
            <a:ext cx="10515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81534C-3FF9-9B4E-A3F7-89FEDC8D7F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57560"/>
            <a:ext cx="10515600" cy="43513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023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82B763-544D-374E-8250-6BDAE6D87F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24"/>
            <a:ext cx="12192000" cy="113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6F22F-1F95-974D-BB70-E33F24E0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4"/>
            <a:ext cx="10515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18171E-4E9F-C143-A402-6ADE4CD4FB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57560"/>
            <a:ext cx="10515600" cy="4351338"/>
          </a:xfrm>
        </p:spPr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769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F3F6F7-03F9-0C48-8EB7-D3A8B912F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24"/>
            <a:ext cx="12192000" cy="113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6F22F-1F95-974D-BB70-E33F24E0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4"/>
            <a:ext cx="105156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040623-E4DD-594B-AA5A-750BE545E8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57560"/>
            <a:ext cx="10515600" cy="4351338"/>
          </a:xfrm>
        </p:spPr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56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FBC42B-8C8A-F94B-9B59-3CCBEB0C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EA0B3-4973-4A4B-ABF1-2F910A352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8F13A-9E4D-C045-91A1-BC89D5664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0D12E-62B0-D140-9708-B7A37A6966AD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3C3A-5862-A749-9AA0-87A9B9189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CAE6-6396-9F4D-9FD1-30E6A9B98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1A5EB-DCAD-A04C-A835-D6FC71F54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6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4" r:id="rId3"/>
    <p:sldLayoutId id="2147483655" r:id="rId4"/>
    <p:sldLayoutId id="214748365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6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AEE9D-357B-879E-7687-D3A3B9977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3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16BB-E935-B410-C505-AD2D330C6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4718-D0A7-C553-4BAD-811DD58C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PLATINUM SPONSORS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3BADA-A6C2-E0FC-80BE-217E17429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6" y="5027368"/>
            <a:ext cx="2568112" cy="118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EDA55-D18B-00C6-9F0C-EF5259A0A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627" y="2187161"/>
            <a:ext cx="2955726" cy="73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78D45-0688-0A91-86A7-3705D630E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54" y="2151802"/>
            <a:ext cx="4672083" cy="734992"/>
          </a:xfrm>
          <a:prstGeom prst="rect">
            <a:avLst/>
          </a:prstGeom>
        </p:spPr>
      </p:pic>
      <p:pic>
        <p:nvPicPr>
          <p:cNvPr id="8" name="Picture 2" descr="https://www.nationaljewish.org/getmedia/2bab2fdf-d962-4fc7-9266-b9c5f5fe5bde/Silverstein-Dream-Foundation.jpg">
            <a:extLst>
              <a:ext uri="{FF2B5EF4-FFF2-40B4-BE49-F238E27FC236}">
                <a16:creationId xmlns:a16="http://schemas.microsoft.com/office/drawing/2014/main" id="{021EA264-A02B-0DFD-16EF-50EB081F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41" y="3185266"/>
            <a:ext cx="3723307" cy="20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F14393D-F1AC-5AB5-DF8F-969059173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4" b="33223"/>
          <a:stretch>
            <a:fillRect/>
          </a:stretch>
        </p:blipFill>
        <p:spPr bwMode="auto">
          <a:xfrm>
            <a:off x="6424550" y="5247047"/>
            <a:ext cx="4694087" cy="15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B1217-383A-A5C7-DEE0-F30C46D69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60843"/>
            <a:ext cx="6567324" cy="12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5B3C3-62EA-8D68-12FF-7EB1F0EC4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EF08-CA1C-331E-BF06-8148A43D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4"/>
            <a:ext cx="10515600" cy="1143000"/>
          </a:xfrm>
        </p:spPr>
        <p:txBody>
          <a:bodyPr anchor="ctr">
            <a:norm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PLATINUM SPONSOR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C591D-2DA2-BC0A-662B-46937BD1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92" y="1167299"/>
            <a:ext cx="9769216" cy="5544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3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286C1-AF65-E64A-D150-3E0CA55E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197C-D4B4-B827-B13D-2E2F57B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PLATINUM SPONSOR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87017-2981-4E4A-2BA3-D71E89BE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6" y="1322025"/>
            <a:ext cx="11354419" cy="53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E91F3-21F1-95DB-74F7-BDA35DAB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FEDE-79A5-D456-A5FC-49EDA195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PLATINUM SPONSOR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BAE5E-3B4E-71EC-E5C7-7735D365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22" y="1157916"/>
            <a:ext cx="10097756" cy="56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BAB08-4C6C-C329-54C4-47D6724B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C3E1-B382-450B-69DD-81D77493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34"/>
            <a:ext cx="10515600" cy="1143000"/>
          </a:xfrm>
        </p:spPr>
        <p:txBody>
          <a:bodyPr anchor="ctr">
            <a:norm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PLATINUM SPONSOR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65DE4-AEE8-0A0C-2F9A-836E5062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40" y="1143305"/>
            <a:ext cx="10188319" cy="5705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3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B347C-DDCE-7BF3-B2E7-41E05A9E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B6DB-5C5C-7FE8-1483-7B0A23807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PLATINUM SPONSOR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F45B927D-0B62-10A9-31CE-61A18C665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4" b="33223"/>
          <a:stretch>
            <a:fillRect/>
          </a:stretch>
        </p:blipFill>
        <p:spPr bwMode="auto">
          <a:xfrm>
            <a:off x="3102036" y="2785241"/>
            <a:ext cx="5987928" cy="195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470F0-797F-135C-9ADF-28342EF36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05EF-ABE9-336B-BE9E-56BA96DA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PLATINUM SPONSOR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83800-264B-25FB-FD76-0B51F63B7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DBE26E8-11F3-D55F-00E4-64DCA602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19" y="1261534"/>
            <a:ext cx="3075361" cy="1708534"/>
          </a:xfrm>
          <a:prstGeom prst="rect">
            <a:avLst/>
          </a:prstGeom>
          <a:solidFill>
            <a:srgbClr val="F7F7F3"/>
          </a:solidFill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CD64390-654E-5950-C222-D56020391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34" y="3027177"/>
            <a:ext cx="10597132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Silverstein Dream Foundation is proud to support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THE AIR SOCIETY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And congratulates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FEDERICO CHECO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On being the 2026 honoree and receiving the Irving Borenstein Award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Patricia &amp; Roger Silverstein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29B8-D800-1D45-7B09-B03C31D6B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1A15-DA61-9482-53C4-C2B76B1F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39255"/>
            <a:ext cx="11471562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Federico Meets Director of Education Jennifer McCullough, M.S. Ed. and a Student at National Jewish Health Morgridge Academy.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07AF0-2B3F-8C91-89E4-D24E585AE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2"/>
          <a:stretch>
            <a:fillRect/>
          </a:stretch>
        </p:blipFill>
        <p:spPr>
          <a:xfrm>
            <a:off x="1420725" y="1182255"/>
            <a:ext cx="9099493" cy="56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61E2E-F655-4713-B7C9-242D4E40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4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F871-2768-5D43-A937-5DB0A679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HONOREE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23BE2-43D3-18D8-E429-3949DFCDB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49" y="1309638"/>
            <a:ext cx="4638842" cy="5385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A8652-85B2-F317-14E5-84479F2729FC}"/>
              </a:ext>
            </a:extLst>
          </p:cNvPr>
          <p:cNvSpPr txBox="1"/>
          <p:nvPr/>
        </p:nvSpPr>
        <p:spPr>
          <a:xfrm>
            <a:off x="4849091" y="2801917"/>
            <a:ext cx="71841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Franklin Gothic Book" panose="020B0503020102020204" pitchFamily="34" charset="0"/>
              </a:rPr>
              <a:t>Federico Checo</a:t>
            </a:r>
          </a:p>
          <a:p>
            <a:pPr algn="ctr"/>
            <a:r>
              <a:rPr lang="en-US" sz="3600" b="1" dirty="0">
                <a:latin typeface="Franklin Gothic Book" panose="020B0503020102020204" pitchFamily="34" charset="0"/>
              </a:rPr>
              <a:t>Chief Executive Officer</a:t>
            </a:r>
          </a:p>
          <a:p>
            <a:pPr algn="ctr"/>
            <a:r>
              <a:rPr lang="en-US" sz="3600" b="1" dirty="0">
                <a:latin typeface="Franklin Gothic Book" panose="020B0503020102020204" pitchFamily="34" charset="0"/>
              </a:rPr>
              <a:t>Prestige Wellness Group Inc.</a:t>
            </a:r>
          </a:p>
          <a:p>
            <a:pPr algn="ctr"/>
            <a:endParaRPr lang="en-US" b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C919-94C5-6F83-9420-3783A0DA2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F60B80-D7C7-0D15-C877-1084275C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9EDCD-27E4-1AB7-8965-A82E7BE0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17" y="2326669"/>
            <a:ext cx="1614561" cy="1614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0AD773-E0D0-B59E-4767-34FD3841E91E}"/>
              </a:ext>
            </a:extLst>
          </p:cNvPr>
          <p:cNvSpPr txBox="1"/>
          <p:nvPr/>
        </p:nvSpPr>
        <p:spPr>
          <a:xfrm>
            <a:off x="663783" y="4088221"/>
            <a:ext cx="4084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91919"/>
                </a:solidFill>
                <a:latin typeface="Open Sans"/>
              </a:rPr>
              <a:t>Esther Koven Charity </a:t>
            </a:r>
          </a:p>
          <a:p>
            <a:pPr algn="ctr"/>
            <a:r>
              <a:rPr lang="en-US" sz="2800" b="1" dirty="0">
                <a:solidFill>
                  <a:srgbClr val="191919"/>
                </a:solidFill>
                <a:latin typeface="Open Sans"/>
              </a:rPr>
              <a:t>Foundation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0B7D6-0B82-A98E-5634-D5AC432A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14" y="5336309"/>
            <a:ext cx="3415174" cy="1079195"/>
          </a:xfrm>
          <a:prstGeom prst="rect">
            <a:avLst/>
          </a:prstGeom>
        </p:spPr>
      </p:pic>
      <p:pic>
        <p:nvPicPr>
          <p:cNvPr id="10" name="Picture 4" descr="https://www.nationaljewish.org/getmedia/9ec663bd-f065-4d54-8751-ec9e83a8a0f9/Mitsui_logo_02_rgb_240417.jpg">
            <a:extLst>
              <a:ext uri="{FF2B5EF4-FFF2-40B4-BE49-F238E27FC236}">
                <a16:creationId xmlns:a16="http://schemas.microsoft.com/office/drawing/2014/main" id="{68B44277-7DBB-9B8B-6F7F-EDAA4933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70" y="1514046"/>
            <a:ext cx="5656472" cy="4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45A2A359-9166-E23C-5132-8ED3537E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51" y="3429000"/>
            <a:ext cx="2600353" cy="23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D890E8-E1C6-1A67-A3FE-B358FEA8CD21}"/>
              </a:ext>
            </a:extLst>
          </p:cNvPr>
          <p:cNvSpPr txBox="1"/>
          <p:nvPr/>
        </p:nvSpPr>
        <p:spPr>
          <a:xfrm>
            <a:off x="6552613" y="2960997"/>
            <a:ext cx="4338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91919"/>
                </a:solidFill>
              </a:rPr>
              <a:t>Carrie &amp; Brian Pack</a:t>
            </a:r>
            <a:r>
              <a:rPr lang="en-US" sz="2800" b="1" dirty="0">
                <a:solidFill>
                  <a:srgbClr val="191919"/>
                </a:solidFill>
              </a:rPr>
              <a:t>in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A98B5-BE0C-F305-179F-FDD934435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920" y="1235863"/>
            <a:ext cx="1922956" cy="771105"/>
          </a:xfrm>
          <a:prstGeom prst="rect">
            <a:avLst/>
          </a:prstGeom>
        </p:spPr>
      </p:pic>
      <p:pic>
        <p:nvPicPr>
          <p:cNvPr id="4" name="Picture 2" descr="Wilk Auslander LLP | LinkedIn">
            <a:extLst>
              <a:ext uri="{FF2B5EF4-FFF2-40B4-BE49-F238E27FC236}">
                <a16:creationId xmlns:a16="http://schemas.microsoft.com/office/drawing/2014/main" id="{5CF6A3A9-64A7-DBC5-19B1-FF3DCB387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3" b="12821"/>
          <a:stretch>
            <a:fillRect/>
          </a:stretch>
        </p:blipFill>
        <p:spPr bwMode="auto">
          <a:xfrm>
            <a:off x="9113355" y="4997991"/>
            <a:ext cx="2240445" cy="16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DDD4-2BC2-1B55-6E27-B9C15F1F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A5364A-032C-15A5-9FFC-C9B17E86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F1AAD-28C6-FCA1-727E-36366B6A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90" y="1127234"/>
            <a:ext cx="1014122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DD228-6E8E-9F36-8734-384E4C32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660B28-957A-6A85-AA4F-5DAB7F82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D1FDB-95A7-5074-F859-46ABBA34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1000"/>
          </a:blip>
          <a:stretch>
            <a:fillRect/>
          </a:stretch>
        </p:blipFill>
        <p:spPr>
          <a:xfrm>
            <a:off x="4281638" y="2175860"/>
            <a:ext cx="3628724" cy="3628724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358D1-29AF-AE39-AD1C-B591C1C2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82407C-0B43-850B-6D7A-E9EBC712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4CB74-4650-4FDA-4528-572C49F692EE}"/>
              </a:ext>
            </a:extLst>
          </p:cNvPr>
          <p:cNvSpPr txBox="1"/>
          <p:nvPr/>
        </p:nvSpPr>
        <p:spPr>
          <a:xfrm>
            <a:off x="1013861" y="2857330"/>
            <a:ext cx="101642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191919"/>
                </a:solidFill>
                <a:latin typeface="Open Sans"/>
              </a:rPr>
              <a:t>Esther Koven Charity </a:t>
            </a:r>
          </a:p>
          <a:p>
            <a:pPr algn="ctr"/>
            <a:r>
              <a:rPr lang="en-US" sz="5400" b="1" dirty="0">
                <a:solidFill>
                  <a:srgbClr val="191919"/>
                </a:solidFill>
                <a:latin typeface="Open Sans"/>
              </a:rPr>
              <a:t>Foundation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762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A4F2B-61ED-9B7F-AC1F-0EE0625B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45D8E1-D534-EF46-E72A-51BC753A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BA4B8-DB72-D896-0838-3D0C8EF1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4259"/>
            <a:ext cx="12192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0840F-010D-3AD4-61D0-E21D2F32C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F2ABD-9A97-CE1E-C384-F5FDF534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CF4D9-4AB5-8078-86AC-6D3557FD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85" y="1143000"/>
            <a:ext cx="1026683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02FD-1438-706F-987F-5869771F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BA0E88-1C88-644F-A98A-DC0E1DC5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F124F-34C1-A1CA-530D-353A614EDD9F}"/>
              </a:ext>
            </a:extLst>
          </p:cNvPr>
          <p:cNvSpPr txBox="1"/>
          <p:nvPr/>
        </p:nvSpPr>
        <p:spPr>
          <a:xfrm>
            <a:off x="3014662" y="3429000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191919"/>
                </a:solidFill>
              </a:rPr>
              <a:t>Carrie &amp; Brian Packin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63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7B01B-76D3-E3EB-65B9-0F005A658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9F6F2E-4681-55BF-6A93-52D93220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E6023-20D1-757E-8AE4-80E8A438C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897" y="1749526"/>
            <a:ext cx="7048206" cy="4027546"/>
          </a:xfrm>
          <a:prstGeom prst="rect">
            <a:avLst/>
          </a:prstGeom>
          <a:solidFill>
            <a:srgbClr val="F7F7F3"/>
          </a:solidFill>
        </p:spPr>
      </p:pic>
    </p:spTree>
    <p:extLst>
      <p:ext uri="{BB962C8B-B14F-4D97-AF65-F5344CB8AC3E}">
        <p14:creationId xmlns:p14="http://schemas.microsoft.com/office/powerpoint/2010/main" val="12375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21684-27F6-DC61-33DA-DD57FB259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945664-CBB9-0C0C-658A-9796ACA2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GOLD SPONSOR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3F277-927C-E6EC-611F-509BB74F964C}"/>
              </a:ext>
            </a:extLst>
          </p:cNvPr>
          <p:cNvSpPr txBox="1"/>
          <p:nvPr/>
        </p:nvSpPr>
        <p:spPr>
          <a:xfrm>
            <a:off x="2572327" y="1512827"/>
            <a:ext cx="704734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28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solidFill>
                  <a:srgbClr val="339966"/>
                </a:solidFill>
                <a:effectLst>
                  <a:outerShdw dist="25400" dir="27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WILK AUSLANDER LLP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ctr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Takes Pride in Honoring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8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3200" b="1" cap="all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 Bold" panose="02020803070505020304" pitchFamily="18" charset="0"/>
                <a:ea typeface="Times New Roman" panose="02020603050405020304" pitchFamily="18" charset="0"/>
              </a:rPr>
              <a:t>FEDERICO CHECO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800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his Commitment to</a:t>
            </a:r>
          </a:p>
          <a:p>
            <a:pPr marL="0" marR="0" algn="ctr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3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NEW YORK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3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AIR SOCIETY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2800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3200" b="1" dirty="0">
                <a:ln w="9525" cap="flat" cmpd="sng" algn="ctr">
                  <a:solidFill>
                    <a:srgbClr val="BFBFBF">
                      <a:alpha val="50000"/>
                    </a:srgbClr>
                  </a:solidFill>
                  <a:prstDash val="solid"/>
                  <a:round/>
                </a:ln>
                <a:effectLst>
                  <a:outerShdw dist="25400" dir="13500000" sx="0" sy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NATIONAL JEWISH HEALTH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FFD6E-68BE-D434-84CB-5B4A589BC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BBEEA-345B-118A-8D8E-578DCA8D3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00" y="2309721"/>
            <a:ext cx="9525" cy="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8A8E6-B970-7A59-B1BB-EAD2B69FE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4CD55-AAF0-008A-293F-A27E577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A6A31-DDFC-A690-0CA5-5E633FA26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BB6BA-F191-6C9D-B6AD-9BD1F5EDF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9973"/>
            <a:ext cx="12257762" cy="5768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93C1A-04BB-E756-C792-594AA8A0DFCC}"/>
              </a:ext>
            </a:extLst>
          </p:cNvPr>
          <p:cNvSpPr txBox="1"/>
          <p:nvPr/>
        </p:nvSpPr>
        <p:spPr>
          <a:xfrm>
            <a:off x="2180624" y="218489"/>
            <a:ext cx="7896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Federico Tours National Jewish Health in Denver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711F-8705-6A47-AFC9-38BEE2AA8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 CHAIR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D061-4FEA-3279-FF55-E19C37E42D06}"/>
              </a:ext>
            </a:extLst>
          </p:cNvPr>
          <p:cNvSpPr txBox="1"/>
          <p:nvPr/>
        </p:nvSpPr>
        <p:spPr>
          <a:xfrm>
            <a:off x="762000" y="3111495"/>
            <a:ext cx="10668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Jennifer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Widay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Kaback Service,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62F1D-285B-0585-AECE-6BB2D3CE1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8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D4A7-EC93-7DCF-EF5F-46CCF97E2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7BF03-DC1B-1650-C161-EBDE6CFD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D9D9D9"/>
                </a:solidFill>
              </a:rPr>
              <a:t>SILVER SPONSORS</a:t>
            </a:r>
            <a:endParaRPr lang="en-US" dirty="0"/>
          </a:p>
        </p:txBody>
      </p:sp>
      <p:pic>
        <p:nvPicPr>
          <p:cNvPr id="5" name="Picture 2" descr="https://www.nationaljewish.org/getmedia/b4eab24c-0c77-40cb-9c4a-0f65b2d31d53/CoolWindVentilation-Dominic-Grasso.jpg">
            <a:extLst>
              <a:ext uri="{FF2B5EF4-FFF2-40B4-BE49-F238E27FC236}">
                <a16:creationId xmlns:a16="http://schemas.microsoft.com/office/drawing/2014/main" id="{A0C71378-460A-D788-0439-DEAD2EBD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1" y="1293505"/>
            <a:ext cx="2992056" cy="13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D1CE9-9F99-7ECD-6EB7-A05040E3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413" y="1411894"/>
            <a:ext cx="3405790" cy="859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8215D-8C72-B579-0B92-2604313930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170" b="14612"/>
          <a:stretch>
            <a:fillRect/>
          </a:stretch>
        </p:blipFill>
        <p:spPr>
          <a:xfrm>
            <a:off x="6896307" y="2877984"/>
            <a:ext cx="5112003" cy="757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0734E3-4670-863F-3977-F43BC393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91" y="3799684"/>
            <a:ext cx="6712618" cy="1331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54AEF-994D-4A82-818D-33D15FE33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778" y="2787441"/>
            <a:ext cx="3938062" cy="938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D3421-7EB6-935E-60EB-8AB136472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00" y="5467626"/>
            <a:ext cx="2443988" cy="7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64139-7699-A1E1-8E77-60B36CAB3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5188-8019-02C6-7A89-B1159085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D9D9D9"/>
                </a:solidFill>
              </a:rPr>
              <a:t>SILVER SPONSOR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E0B8B-CCBF-F83C-AB88-9D6E5D39D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18" y="1143000"/>
            <a:ext cx="4876800" cy="570461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A8E9704-F27E-D2D2-1B5D-A327CCE70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784" t="1404" r="3552" b="4776"/>
          <a:stretch>
            <a:fillRect/>
          </a:stretch>
        </p:blipFill>
        <p:spPr>
          <a:xfrm>
            <a:off x="947593" y="1143000"/>
            <a:ext cx="3777673" cy="57301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1439F5-A8FA-06A0-B4A7-9B98B156817E}"/>
              </a:ext>
            </a:extLst>
          </p:cNvPr>
          <p:cNvCxnSpPr/>
          <p:nvPr/>
        </p:nvCxnSpPr>
        <p:spPr>
          <a:xfrm>
            <a:off x="5881687" y="1780104"/>
            <a:ext cx="0" cy="4248150"/>
          </a:xfrm>
          <a:prstGeom prst="line">
            <a:avLst/>
          </a:prstGeom>
          <a:ln w="38100">
            <a:solidFill>
              <a:srgbClr val="435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5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76A2-DD0E-F5BC-52B7-5D1BA54D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6997-F49F-BC17-5881-AA05B9BB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D9D9D9"/>
                </a:solidFill>
              </a:rPr>
              <a:t>SILVER SPONSOR</a:t>
            </a:r>
            <a:endParaRPr lang="en-US" dirty="0"/>
          </a:p>
        </p:txBody>
      </p:sp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833EE725-EE81-AB81-5CF4-F6C660A83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006176"/>
              </p:ext>
            </p:extLst>
          </p:nvPr>
        </p:nvGraphicFramePr>
        <p:xfrm>
          <a:off x="6595085" y="1143000"/>
          <a:ext cx="5079999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048148" imgH="3429229" progId="PowerPoint.Show.12">
                  <p:embed/>
                </p:oleObj>
              </mc:Choice>
              <mc:Fallback>
                <p:oleObj name="Presentation" r:id="rId2" imgW="3048148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5085" y="1143000"/>
                        <a:ext cx="5079999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AF5A4C-6866-169E-1C13-51D5A94BEBE3}"/>
              </a:ext>
            </a:extLst>
          </p:cNvPr>
          <p:cNvCxnSpPr/>
          <p:nvPr/>
        </p:nvCxnSpPr>
        <p:spPr>
          <a:xfrm>
            <a:off x="5881687" y="1780104"/>
            <a:ext cx="0" cy="4248150"/>
          </a:xfrm>
          <a:prstGeom prst="line">
            <a:avLst/>
          </a:prstGeom>
          <a:ln w="38100">
            <a:solidFill>
              <a:srgbClr val="435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8BFFA6C-D515-EAAB-8395-0C3A7877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5079999" cy="57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D1F1-B925-B4BF-FF7D-5B7B0F189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B386-CB1F-7070-1269-5CB6BEA3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D9D9D9"/>
                </a:solidFill>
              </a:rPr>
              <a:t>SILVER SPONSOR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F5D18-3024-40CE-9053-BE23C97E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15516"/>
            <a:ext cx="4016188" cy="1935332"/>
          </a:xfrm>
          <a:prstGeom prst="rect">
            <a:avLst/>
          </a:prstGeom>
          <a:solidFill>
            <a:srgbClr val="F7F7F3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C9097B-4855-76BF-5DCE-E4A9E56482D0}"/>
              </a:ext>
            </a:extLst>
          </p:cNvPr>
          <p:cNvCxnSpPr/>
          <p:nvPr/>
        </p:nvCxnSpPr>
        <p:spPr>
          <a:xfrm>
            <a:off x="5881687" y="1780104"/>
            <a:ext cx="0" cy="4248150"/>
          </a:xfrm>
          <a:prstGeom prst="line">
            <a:avLst/>
          </a:prstGeom>
          <a:ln w="38100">
            <a:solidFill>
              <a:srgbClr val="435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19D356F-1936-D6F6-22EA-CCE6282F5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1" y="1143000"/>
            <a:ext cx="5057774" cy="56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58D44-C229-B3CD-E364-F2C0AFBF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328A1-1E78-5C31-FC8B-D5E13FDC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00" y="2309721"/>
            <a:ext cx="9525" cy="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7062A-26C4-93DC-D124-E7F86660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62382-FCDD-48A5-38C1-03796E44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B0F76-53E6-0C19-EAB3-C1B6B705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6546"/>
            <a:ext cx="9525" cy="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3C6DD-448E-17CE-77B3-160946EF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10" r="3090" b="11538"/>
          <a:stretch>
            <a:fillRect/>
          </a:stretch>
        </p:blipFill>
        <p:spPr>
          <a:xfrm>
            <a:off x="0" y="1150510"/>
            <a:ext cx="5394037" cy="5048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C8EF92-CF45-695E-657C-9A0339E92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37" y="1150510"/>
            <a:ext cx="6797963" cy="5048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A37522-DA6B-C25F-A4C1-ACFA7181CFDC}"/>
              </a:ext>
            </a:extLst>
          </p:cNvPr>
          <p:cNvSpPr txBox="1"/>
          <p:nvPr/>
        </p:nvSpPr>
        <p:spPr>
          <a:xfrm>
            <a:off x="-147781" y="58546"/>
            <a:ext cx="5403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Federico Visits Morgridge Academy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F7D86-659F-0560-B955-B76D26CFAE21}"/>
              </a:ext>
            </a:extLst>
          </p:cNvPr>
          <p:cNvSpPr txBox="1"/>
          <p:nvPr/>
        </p:nvSpPr>
        <p:spPr>
          <a:xfrm>
            <a:off x="5925272" y="58547"/>
            <a:ext cx="6169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Federico Visits with the Director of Pulmonary Physiology Unit</a:t>
            </a:r>
          </a:p>
        </p:txBody>
      </p:sp>
    </p:spTree>
    <p:extLst>
      <p:ext uri="{BB962C8B-B14F-4D97-AF65-F5344CB8AC3E}">
        <p14:creationId xmlns:p14="http://schemas.microsoft.com/office/powerpoint/2010/main" val="15594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C6120-16C8-3B66-2408-F8C1C4A60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73928F-DE95-A395-9C43-69F5BA29D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579" y="2916158"/>
            <a:ext cx="7892841" cy="19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9BE45-7C21-9EB6-1AB1-704346EF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A74A0-45F2-879C-FA13-59FBD661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LEADERSHIP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4E666-6443-922C-752E-73F16A61542E}"/>
              </a:ext>
            </a:extLst>
          </p:cNvPr>
          <p:cNvSpPr txBox="1"/>
          <p:nvPr/>
        </p:nvSpPr>
        <p:spPr>
          <a:xfrm>
            <a:off x="1943100" y="1242949"/>
            <a:ext cx="8305800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Madison P. </a:t>
            </a:r>
            <a:r>
              <a:rPr lang="en-US" sz="4000" b="1" i="0" dirty="0" err="1">
                <a:solidFill>
                  <a:srgbClr val="191919"/>
                </a:solidFill>
                <a:effectLst/>
                <a:latin typeface="+mj-lt"/>
              </a:rPr>
              <a:t>Arent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Covington &amp; Burling LLP</a:t>
            </a:r>
          </a:p>
          <a:p>
            <a:pPr>
              <a:buNone/>
            </a:pPr>
            <a:endParaRPr lang="en-US" sz="2000" b="0" i="0" dirty="0">
              <a:solidFill>
                <a:srgbClr val="191919"/>
              </a:solidFill>
              <a:effectLst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Franchesco </a:t>
            </a:r>
            <a:r>
              <a:rPr lang="en-US" sz="4000" b="1" i="0" dirty="0" err="1">
                <a:solidFill>
                  <a:srgbClr val="191919"/>
                </a:solidFill>
                <a:effectLst/>
                <a:latin typeface="+mj-lt"/>
              </a:rPr>
              <a:t>Belcaro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Radikal House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br>
              <a:rPr lang="en-US" sz="20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Samuel A. Gelman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Ten-X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Cassandra L. Siegel Neubauer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581A-B851-1D14-2A62-F770CAF1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0E9F-71C3-AF1B-24B9-77557970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LEADERSHIP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60A4E-0811-11F7-C747-2C1250E756D1}"/>
              </a:ext>
            </a:extLst>
          </p:cNvPr>
          <p:cNvSpPr txBox="1"/>
          <p:nvPr/>
        </p:nvSpPr>
        <p:spPr>
          <a:xfrm>
            <a:off x="2557338" y="1196768"/>
            <a:ext cx="7077324" cy="790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i="0" dirty="0" err="1">
                <a:solidFill>
                  <a:srgbClr val="191919"/>
                </a:solidFill>
                <a:effectLst/>
                <a:latin typeface="+mj-lt"/>
              </a:rPr>
              <a:t>Kriish</a:t>
            </a: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 Parekh 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Deutsche Bank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br>
              <a:rPr lang="en-US" sz="20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Alexander P. </a:t>
            </a:r>
            <a:r>
              <a:rPr lang="en-US" sz="4000" b="1" i="0" dirty="0" err="1">
                <a:solidFill>
                  <a:srgbClr val="191919"/>
                </a:solidFill>
                <a:effectLst/>
                <a:latin typeface="+mj-lt"/>
              </a:rPr>
              <a:t>Riguardi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Jones Lang LaSalle</a:t>
            </a:r>
            <a:endParaRPr lang="en-US" sz="3600" b="0" i="0" dirty="0">
              <a:solidFill>
                <a:srgbClr val="191919"/>
              </a:solidFill>
              <a:effectLst/>
              <a:latin typeface="+mj-lt"/>
            </a:endParaRPr>
          </a:p>
          <a:p>
            <a:pPr algn="ctr">
              <a:buNone/>
            </a:pPr>
            <a:br>
              <a:rPr lang="en-US" sz="20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Josh Shapiro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RWN Real Estate Partners LLC</a:t>
            </a:r>
          </a:p>
          <a:p>
            <a:pPr algn="ctr">
              <a:buNone/>
            </a:pPr>
            <a:endParaRPr lang="en-US" sz="2000" b="0" i="0" dirty="0">
              <a:solidFill>
                <a:srgbClr val="191919"/>
              </a:solidFill>
              <a:effectLst/>
              <a:latin typeface="+mj-lt"/>
            </a:endParaRPr>
          </a:p>
          <a:p>
            <a:pPr algn="ctr">
              <a:buNone/>
            </a:pPr>
            <a:r>
              <a:rPr lang="en-US" sz="4000" b="1" i="0" dirty="0">
                <a:solidFill>
                  <a:srgbClr val="191919"/>
                </a:solidFill>
                <a:effectLst/>
                <a:latin typeface="+mj-lt"/>
              </a:rPr>
              <a:t>Harlan Strader III</a:t>
            </a:r>
            <a:br>
              <a:rPr lang="en-US" sz="3600" b="0" i="0" dirty="0">
                <a:solidFill>
                  <a:srgbClr val="191919"/>
                </a:solidFill>
                <a:effectLst/>
                <a:latin typeface="+mj-lt"/>
              </a:rPr>
            </a:br>
            <a:r>
              <a:rPr lang="en-US" sz="3600" b="0" i="1" dirty="0">
                <a:solidFill>
                  <a:srgbClr val="191919"/>
                </a:solidFill>
                <a:effectLst/>
                <a:latin typeface="+mj-lt"/>
              </a:rPr>
              <a:t>Silverstein Properties LLC</a:t>
            </a:r>
          </a:p>
          <a:p>
            <a:pPr algn="r">
              <a:buNone/>
            </a:pPr>
            <a:br>
              <a:rPr lang="en-US" sz="3600" b="0" i="0" dirty="0">
                <a:solidFill>
                  <a:srgbClr val="191919"/>
                </a:solidFill>
                <a:effectLst/>
                <a:latin typeface="Open Sans" panose="020B0606030504020204" pitchFamily="34" charset="0"/>
              </a:rPr>
            </a:br>
            <a:endParaRPr lang="en-US" sz="3600" b="0" i="0" dirty="0">
              <a:solidFill>
                <a:srgbClr val="191919"/>
              </a:solidFill>
              <a:effectLst/>
              <a:latin typeface="Open Sans" panose="020B0606030504020204" pitchFamily="34" charset="0"/>
            </a:endParaRPr>
          </a:p>
          <a:p>
            <a:pPr>
              <a:buNone/>
            </a:pPr>
            <a:br>
              <a:rPr lang="en-US" sz="3600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8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214BB-F784-6EB0-BF69-0F5B775B4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4D8A-3C45-38BE-BE82-7BBB5B35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300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CHAIRS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EMERITI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4D433A-2156-08E8-09D9-64C8FA5ADA05}"/>
              </a:ext>
            </a:extLst>
          </p:cNvPr>
          <p:cNvSpPr txBox="1"/>
          <p:nvPr/>
        </p:nvSpPr>
        <p:spPr>
          <a:xfrm>
            <a:off x="762000" y="1868322"/>
            <a:ext cx="10668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Kathy A. Chazen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CLU,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ChFC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Trustee, National Jewish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Roger A. Silverstein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Silverstein Properties,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Trustee, National Jewish Health</a:t>
            </a:r>
          </a:p>
        </p:txBody>
      </p:sp>
    </p:spTree>
    <p:extLst>
      <p:ext uri="{BB962C8B-B14F-4D97-AF65-F5344CB8AC3E}">
        <p14:creationId xmlns:p14="http://schemas.microsoft.com/office/powerpoint/2010/main" val="42306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A1770-6DA7-F507-3183-FC02496E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54EC6B-AF4B-1ED2-CF45-3AF7AB62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151" y="279178"/>
            <a:ext cx="857769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JEWISH HEALTH SPEAKER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2323C-9B05-F6BF-B98D-485F85E90194}"/>
              </a:ext>
            </a:extLst>
          </p:cNvPr>
          <p:cNvSpPr txBox="1"/>
          <p:nvPr/>
        </p:nvSpPr>
        <p:spPr>
          <a:xfrm>
            <a:off x="1025236" y="2622737"/>
            <a:ext cx="1014152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/>
            <a:r>
              <a:rPr lang="en-US" sz="50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Jennifer McCullough, M.S.Ed.</a:t>
            </a:r>
          </a:p>
          <a:p>
            <a:pPr marR="0" lvl="0" algn="ctr"/>
            <a:endParaRPr lang="en-US" sz="40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 lvl="0" algn="ctr"/>
            <a:r>
              <a:rPr lang="en-US" sz="40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Director of Education, Morgridge Academy</a:t>
            </a:r>
            <a:endParaRPr lang="en-US" sz="40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7DB5B-5A4C-0BD7-3A07-DEE09258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F009-3C84-55E9-3C02-B44794A1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79"/>
            <a:ext cx="10515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Federico Visits the National Jewish Health Lab of Researcher Elizabeth Redente, PhD.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6B1A7-8F5E-FF64-3E4C-049B6268F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03" y="1180779"/>
            <a:ext cx="9236193" cy="56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086B-0C7F-D728-A17A-68FC7C7D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CD5D-8168-24A2-5118-D91DCC9E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51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Federico Talks with David Beuther, MD, PhD, Chief Medical Officer, and </a:t>
            </a:r>
            <a:br>
              <a:rPr lang="en-US" sz="2800" dirty="0"/>
            </a:br>
            <a:r>
              <a:rPr lang="en-US" sz="2800" dirty="0"/>
              <a:t>Lisa Tadiri, Vice President for Development, at National Jewish Health.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7E637-A742-1041-8351-213AD029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53" b="24974"/>
          <a:stretch>
            <a:fillRect/>
          </a:stretch>
        </p:blipFill>
        <p:spPr>
          <a:xfrm>
            <a:off x="343848" y="1175326"/>
            <a:ext cx="11504304" cy="524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7CCA75-5E76-4EF5-AE7F-7CDF1121EC74}">
  <we:reference id="WA200005566" version="3.0.0.3" store="Omex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4005</TotalTime>
  <Words>331</Words>
  <Application>Microsoft Office PowerPoint</Application>
  <PresentationFormat>Widescreen</PresentationFormat>
  <Paragraphs>82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Footlight MT Light</vt:lpstr>
      <vt:lpstr>Forte</vt:lpstr>
      <vt:lpstr>Franklin Gothic Book</vt:lpstr>
      <vt:lpstr>Open Sans</vt:lpstr>
      <vt:lpstr>Times New Roman</vt:lpstr>
      <vt:lpstr>Times New Roman Bold</vt:lpstr>
      <vt:lpstr>Office Theme</vt:lpstr>
      <vt:lpstr>Presentation</vt:lpstr>
      <vt:lpstr>PowerPoint Presentation</vt:lpstr>
      <vt:lpstr>HONOREE</vt:lpstr>
      <vt:lpstr>GALA CHAIR</vt:lpstr>
      <vt:lpstr>LEADERSHIP COMMITTEE</vt:lpstr>
      <vt:lpstr>LEADERSHIP COMMITTEE</vt:lpstr>
      <vt:lpstr>CHAIRS EMERITI</vt:lpstr>
      <vt:lpstr>NATIONAL JEWISH HEALTH SPEAKER</vt:lpstr>
      <vt:lpstr>Federico Visits the National Jewish Health Lab of Researcher Elizabeth Redente, PhD.</vt:lpstr>
      <vt:lpstr>Federico Talks with David Beuther, MD, PhD, Chief Medical Officer, and  Lisa Tadiri, Vice President for Development, at National Jewish Health.</vt:lpstr>
      <vt:lpstr>PowerPoint Presentation</vt:lpstr>
      <vt:lpstr>PLATINUM SPONSORS</vt:lpstr>
      <vt:lpstr>PLATINUM SPONSOR</vt:lpstr>
      <vt:lpstr>PLATINUM SPONSOR</vt:lpstr>
      <vt:lpstr>PLATINUM SPONSOR</vt:lpstr>
      <vt:lpstr>PLATINUM SPONSOR</vt:lpstr>
      <vt:lpstr>PLATINUM SPONSOR</vt:lpstr>
      <vt:lpstr>PLATINUM SPONSOR</vt:lpstr>
      <vt:lpstr>Federico Meets Director of Education Jennifer McCullough, M.S. Ed. and a Student at National Jewish Health Morgridge Academy.</vt:lpstr>
      <vt:lpstr>PowerPoint Presentation</vt:lpstr>
      <vt:lpstr>GOLD SPONSORS</vt:lpstr>
      <vt:lpstr>GOLD SPONSOR</vt:lpstr>
      <vt:lpstr>GOLD SPONSOR</vt:lpstr>
      <vt:lpstr>GOLD SPONSOR</vt:lpstr>
      <vt:lpstr>GOLD SPONSOR</vt:lpstr>
      <vt:lpstr>GOLD SPONSOR</vt:lpstr>
      <vt:lpstr>GOLD SPONSOR</vt:lpstr>
      <vt:lpstr>GOLD SPONSOR</vt:lpstr>
      <vt:lpstr>GOLD SPONSOR</vt:lpstr>
      <vt:lpstr>PowerPoint Presentation</vt:lpstr>
      <vt:lpstr>PowerPoint Presentation</vt:lpstr>
      <vt:lpstr>SILVER SPONSORS</vt:lpstr>
      <vt:lpstr>SILVER SPONSOR</vt:lpstr>
      <vt:lpstr>SILVER SPONSOR</vt:lpstr>
      <vt:lpstr>SILVER SPONSOR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Marrero, Yaritza</cp:lastModifiedBy>
  <cp:revision>28</cp:revision>
  <dcterms:created xsi:type="dcterms:W3CDTF">2025-03-24T19:08:05Z</dcterms:created>
  <dcterms:modified xsi:type="dcterms:W3CDTF">2026-05-18T16:06:53Z</dcterms:modified>
</cp:coreProperties>
</file>